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57" r:id="rId3"/>
    <p:sldId id="258" r:id="rId4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548" y="13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22E8A-FA61-4024-A258-BCF9C4F628AF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585CCE-6EA6-4D5C-8867-5B9D4B182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647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85CCE-6EA6-4D5C-8867-5B9D4B182F8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400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85CCE-6EA6-4D5C-8867-5B9D4B182F8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7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023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334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836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78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555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05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922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25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776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709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732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587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780561"/>
              </p:ext>
            </p:extLst>
          </p:nvPr>
        </p:nvGraphicFramePr>
        <p:xfrm>
          <a:off x="182880" y="790112"/>
          <a:ext cx="9527176" cy="574195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503571">
                  <a:extLst>
                    <a:ext uri="{9D8B030D-6E8A-4147-A177-3AD203B41FA5}">
                      <a16:colId xmlns:a16="http://schemas.microsoft.com/office/drawing/2014/main" val="38615213"/>
                    </a:ext>
                  </a:extLst>
                </a:gridCol>
                <a:gridCol w="1590399">
                  <a:extLst>
                    <a:ext uri="{9D8B030D-6E8A-4147-A177-3AD203B41FA5}">
                      <a16:colId xmlns:a16="http://schemas.microsoft.com/office/drawing/2014/main" val="112119560"/>
                    </a:ext>
                  </a:extLst>
                </a:gridCol>
                <a:gridCol w="1590399">
                  <a:extLst>
                    <a:ext uri="{9D8B030D-6E8A-4147-A177-3AD203B41FA5}">
                      <a16:colId xmlns:a16="http://schemas.microsoft.com/office/drawing/2014/main" val="430831560"/>
                    </a:ext>
                  </a:extLst>
                </a:gridCol>
                <a:gridCol w="1590399">
                  <a:extLst>
                    <a:ext uri="{9D8B030D-6E8A-4147-A177-3AD203B41FA5}">
                      <a16:colId xmlns:a16="http://schemas.microsoft.com/office/drawing/2014/main" val="1840622045"/>
                    </a:ext>
                  </a:extLst>
                </a:gridCol>
                <a:gridCol w="1590399">
                  <a:extLst>
                    <a:ext uri="{9D8B030D-6E8A-4147-A177-3AD203B41FA5}">
                      <a16:colId xmlns:a16="http://schemas.microsoft.com/office/drawing/2014/main" val="4270528109"/>
                    </a:ext>
                  </a:extLst>
                </a:gridCol>
                <a:gridCol w="1662009">
                  <a:extLst>
                    <a:ext uri="{9D8B030D-6E8A-4147-A177-3AD203B41FA5}">
                      <a16:colId xmlns:a16="http://schemas.microsoft.com/office/drawing/2014/main" val="2114270417"/>
                    </a:ext>
                  </a:extLst>
                </a:gridCol>
              </a:tblGrid>
              <a:tr h="2252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Week 1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Monday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Tuesday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Wednesday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Thursday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Friday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411574"/>
                  </a:ext>
                </a:extLst>
              </a:tr>
              <a:tr h="7714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1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Meatballs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n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a Tomato Sauce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Chicken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Sausages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erved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with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New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Potatoes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Roast  Gammon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served with Roast Potatoes and Gravy</a:t>
                      </a: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Tomato and Basil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Pasta</a:t>
                      </a: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Fingers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FISH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Chips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93254"/>
                  </a:ext>
                </a:extLst>
              </a:tr>
              <a:tr h="7714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2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Ratatouille </a:t>
                      </a:r>
                      <a:endParaRPr lang="en-GB" sz="1200" b="1" i="0" u="none" strike="noStrike" baseline="0" dirty="0">
                        <a:solidFill>
                          <a:srgbClr val="FF0000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u="none" strike="noStrike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Vegetable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Sausages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erved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with New Potatoes</a:t>
                      </a:r>
                      <a:endParaRPr lang="en-GB" sz="1200" b="1" i="0" u="none" strike="noStrike" baseline="0" dirty="0">
                        <a:solidFill>
                          <a:srgbClr val="FF0000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Dairy Free Cauliflower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Cheese served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with Roast Potatoes and Gravy 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1200" b="1" dirty="0">
                        <a:latin typeface="+mn-lt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latin typeface="+mn-lt"/>
                        </a:rPr>
                        <a:t>Cheesy Pasta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latin typeface="+mn-lt"/>
                        </a:rPr>
                        <a:t>GLUTEN,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+mn-lt"/>
                        </a:rPr>
                        <a:t> MILK</a:t>
                      </a:r>
                      <a:endParaRPr lang="en-US" sz="10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1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Vegetable Fingers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CELERY</a:t>
                      </a:r>
                    </a:p>
                    <a:p>
                      <a:pPr marL="0" marR="0" lvl="0" indent="0" algn="ctr" defTabSz="68571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Chips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504088"/>
                  </a:ext>
                </a:extLst>
              </a:tr>
              <a:tr h="6769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3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Cheese Baguette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served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with Carrot Sticks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baseline="0" noProof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Tuna Mayo Baguette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served </a:t>
                      </a: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with Cucumber Sticks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FF0000"/>
                          </a:solidFill>
                          <a:latin typeface="+mn-lt"/>
                        </a:rPr>
                        <a:t>GLUTEN, FISH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200" b="1" i="0" u="none" strike="noStrike" baseline="0" noProof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US" sz="1200" b="1" i="0" baseline="0" dirty="0">
                        <a:solidFill>
                          <a:schemeClr val="tx1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Ham Baguette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with Cucumber Sticks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Egg Mayo Baguette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FF0000"/>
                          </a:solidFill>
                          <a:latin typeface="+mn-lt"/>
                        </a:rPr>
                        <a:t>GLUTEN, EGG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s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erved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with Salad Bar</a:t>
                      </a:r>
                      <a:endParaRPr lang="en-GB" sz="1200" b="1" i="0" u="none" strike="noStrike" baseline="0" noProof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200" b="1" i="0" u="none" strike="noStrike" baseline="0" noProof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en-US" sz="1200" b="1" i="0" u="none" strike="noStrike" baseline="0" noProof="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361256"/>
                  </a:ext>
                </a:extLst>
              </a:tr>
              <a:tr h="5552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Vegetables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Vegetable Rice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Baked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</a:t>
                      </a: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bg1"/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Seasonal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Vegetables</a:t>
                      </a:r>
                      <a:endParaRPr lang="en-GB" sz="1200" b="1" i="0" dirty="0">
                        <a:solidFill>
                          <a:srgbClr val="181717"/>
                        </a:solidFill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u="none" strike="noStrike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Peas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289596"/>
                  </a:ext>
                </a:extLst>
              </a:tr>
              <a:tr h="4999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Salad Bar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Couscous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Pasta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Coleslaw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EGG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Potato Salad, Tomatoes, Cucumber, Pepper Sticks, </a:t>
                      </a:r>
                      <a:r>
                        <a:rPr kumimoji="0" lang="en-GB" sz="12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Houmous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SESAME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Carrot Batons, Beetroot &amp; Fresh Bread. Different Options Daily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7E6E6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354041"/>
                  </a:ext>
                </a:extLst>
              </a:tr>
              <a:tr h="6466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Main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Whole </a:t>
                      </a: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and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Whip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</a:rPr>
                        <a:t>Rock Cakes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dirty="0" smtClean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GLUTEN, </a:t>
                      </a:r>
                      <a:r>
                        <a:rPr lang="en-GB" sz="1000" b="1" i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EGGS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Sorbet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i="0" dirty="0" smtClean="0">
                        <a:solidFill>
                          <a:schemeClr val="tx1"/>
                        </a:solidFill>
                        <a:latin typeface="+mn-lt"/>
                        <a:ea typeface="Tahoma"/>
                        <a:cs typeface="Tahoma"/>
                      </a:endParaRPr>
                    </a:p>
                    <a:p>
                      <a:pPr algn="ctr"/>
                      <a:r>
                        <a:rPr lang="en-GB" sz="1200" b="1" i="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Lemon Drizzle Cake</a:t>
                      </a:r>
                      <a:endParaRPr lang="en-GB" sz="1200" b="1" i="0" dirty="0">
                        <a:solidFill>
                          <a:schemeClr val="tx1"/>
                        </a:solidFill>
                        <a:latin typeface="+mn-lt"/>
                        <a:ea typeface="Tahoma"/>
                        <a:cs typeface="Tahoma"/>
                      </a:endParaRPr>
                    </a:p>
                    <a:p>
                      <a:pPr algn="ctr"/>
                      <a:r>
                        <a:rPr lang="en-GB" sz="1000" b="1" i="0" dirty="0" smtClean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GLUTEN, </a:t>
                      </a:r>
                      <a:r>
                        <a:rPr lang="en-GB" sz="1000" b="1" i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EGGS</a:t>
                      </a:r>
                    </a:p>
                    <a:p>
                      <a:pPr lvl="0" algn="ctr">
                        <a:buNone/>
                      </a:pPr>
                      <a:endParaRPr lang="en-GB" sz="1200" b="1" i="0" dirty="0">
                        <a:solidFill>
                          <a:srgbClr val="FF0000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377142"/>
                  </a:ext>
                </a:extLst>
              </a:tr>
              <a:tr h="7759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2</a:t>
                      </a:r>
                      <a:r>
                        <a:rPr kumimoji="0" lang="en-GB" sz="1200" b="1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nd</a:t>
                      </a: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Individual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algn="ctr"/>
                      <a:endParaRPr lang="en-GB" sz="1200" b="1" i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50963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9733" y="1"/>
            <a:ext cx="3042168" cy="47939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8704" y="-93633"/>
            <a:ext cx="6128908" cy="6771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dirty="0"/>
              <a:t>Menu</a:t>
            </a:r>
            <a:r>
              <a:rPr lang="en-GB" sz="2000" b="1" dirty="0"/>
              <a:t> </a:t>
            </a:r>
            <a:endParaRPr lang="en-GB" sz="1200" dirty="0"/>
          </a:p>
          <a:p>
            <a:r>
              <a:rPr lang="en-GB" sz="1400" b="1" dirty="0"/>
              <a:t>W/C :  </a:t>
            </a:r>
            <a:r>
              <a:rPr lang="en-GB" sz="1400" b="1" dirty="0" smtClean="0"/>
              <a:t>20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April, 11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May, 8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June, 29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June, 20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July </a:t>
            </a:r>
            <a:endParaRPr lang="en-GB" sz="1400" b="1" baseline="300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94290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683231"/>
              </p:ext>
            </p:extLst>
          </p:nvPr>
        </p:nvGraphicFramePr>
        <p:xfrm>
          <a:off x="88778" y="876697"/>
          <a:ext cx="9632270" cy="5750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844">
                  <a:extLst>
                    <a:ext uri="{9D8B030D-6E8A-4147-A177-3AD203B41FA5}">
                      <a16:colId xmlns:a16="http://schemas.microsoft.com/office/drawing/2014/main" val="38615213"/>
                    </a:ext>
                  </a:extLst>
                </a:gridCol>
                <a:gridCol w="1671969">
                  <a:extLst>
                    <a:ext uri="{9D8B030D-6E8A-4147-A177-3AD203B41FA5}">
                      <a16:colId xmlns:a16="http://schemas.microsoft.com/office/drawing/2014/main" val="112119560"/>
                    </a:ext>
                  </a:extLst>
                </a:gridCol>
                <a:gridCol w="1549097">
                  <a:extLst>
                    <a:ext uri="{9D8B030D-6E8A-4147-A177-3AD203B41FA5}">
                      <a16:colId xmlns:a16="http://schemas.microsoft.com/office/drawing/2014/main" val="430831560"/>
                    </a:ext>
                  </a:extLst>
                </a:gridCol>
                <a:gridCol w="1620120">
                  <a:extLst>
                    <a:ext uri="{9D8B030D-6E8A-4147-A177-3AD203B41FA5}">
                      <a16:colId xmlns:a16="http://schemas.microsoft.com/office/drawing/2014/main" val="1840622045"/>
                    </a:ext>
                  </a:extLst>
                </a:gridCol>
                <a:gridCol w="1686383">
                  <a:extLst>
                    <a:ext uri="{9D8B030D-6E8A-4147-A177-3AD203B41FA5}">
                      <a16:colId xmlns:a16="http://schemas.microsoft.com/office/drawing/2014/main" val="4270528109"/>
                    </a:ext>
                  </a:extLst>
                </a:gridCol>
                <a:gridCol w="1553857">
                  <a:extLst>
                    <a:ext uri="{9D8B030D-6E8A-4147-A177-3AD203B41FA5}">
                      <a16:colId xmlns:a16="http://schemas.microsoft.com/office/drawing/2014/main" val="2114270417"/>
                    </a:ext>
                  </a:extLst>
                </a:gridCol>
              </a:tblGrid>
              <a:tr h="2601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Week 2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Monday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Tuesday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Wednesday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Thursday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Friday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411574"/>
                  </a:ext>
                </a:extLst>
              </a:tr>
              <a:tr h="11754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Chicken Rice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Bowl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Jacket Potato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Cheese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 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MILK 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Beans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 Tuna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 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FISH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 </a:t>
                      </a:r>
                      <a:endParaRPr kumimoji="0" lang="en-GB" sz="12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Roast Turkey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served with Roast Potatoes and Gravy</a:t>
                      </a: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Spaghetti Bolognaise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Fillet of Fish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FISH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with Fries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93254"/>
                  </a:ext>
                </a:extLst>
              </a:tr>
              <a:tr h="1030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2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Quorn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Chicken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ice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bowl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Jacket Potato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Cheese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 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MILK 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Beans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 </a:t>
                      </a:r>
                      <a:endParaRPr kumimoji="0" lang="en-GB" sz="12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Dairy Free Cauliflower 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Cheese</a:t>
                      </a:r>
                      <a:endParaRPr lang="en-US" sz="1200" dirty="0"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Roast Potatoes and Gravy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1200" b="1" dirty="0">
                        <a:latin typeface="+mn-lt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latin typeface="+mn-lt"/>
                        </a:rPr>
                        <a:t> Quorn Mince</a:t>
                      </a: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latin typeface="+mn-lt"/>
                        </a:rPr>
                        <a:t>Spaghetti Bolognaise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latin typeface="+mn-lt"/>
                        </a:rPr>
                        <a:t>GLUTEN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Potato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68571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504088"/>
                  </a:ext>
                </a:extLst>
              </a:tr>
              <a:tr h="10146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6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Chicken and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Sweetcorn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Baguette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GLUTEN,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EGG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Cheese Sandwich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GLUTEN, MILK</a:t>
                      </a:r>
                      <a:endParaRPr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erved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with Vegetable Sticks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Ham Baguette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GLUTEN 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erved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with Vegetable Sticks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Salmon Sandwich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GLUTEN,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FISH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erved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with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Salad Bar</a:t>
                      </a: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361256"/>
                  </a:ext>
                </a:extLst>
              </a:tr>
              <a:tr h="4058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Vegetables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Seasonal</a:t>
                      </a:r>
                    </a:p>
                    <a:p>
                      <a:pPr marL="0" marR="0" lvl="0" indent="0" algn="ctr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 Vegetables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Seasonal Vegetables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Baked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289596"/>
                  </a:ext>
                </a:extLst>
              </a:tr>
              <a:tr h="5653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Salad Bar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Couscous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Pasta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Coleslaw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EGG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Potato Salad, Tomatoes, Cucumber, Pepper Sticks, </a:t>
                      </a:r>
                      <a:r>
                        <a:rPr kumimoji="0" lang="en-GB" sz="12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Houmous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SESAME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Carrot Batons, Beetroot &amp; Fresh Bread. Different Options Daily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354041"/>
                  </a:ext>
                </a:extLst>
              </a:tr>
              <a:tr h="590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Main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Whole Fruit and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Vanilla Sponge </a:t>
                      </a:r>
                      <a:endParaRPr lang="en-GB" sz="1200" b="1" i="0" u="none" strike="noStrike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GLUTEN, </a:t>
                      </a: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EGGS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baseline="0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Chocolate Beetroot Brownie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baseline="0" dirty="0" smtClean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GLUTEN, </a:t>
                      </a:r>
                      <a:r>
                        <a:rPr lang="en-GB" sz="1000" b="1" i="0" baseline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EGGS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baseline="0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</a:rPr>
                        <a:t>Ice Cream</a:t>
                      </a:r>
                    </a:p>
                    <a:p>
                      <a:pPr algn="ctr"/>
                      <a:r>
                        <a:rPr lang="en-GB" sz="1000" b="1" i="0" baseline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noProof="0" dirty="0">
                          <a:solidFill>
                            <a:schemeClr val="tx1"/>
                          </a:solidFill>
                          <a:latin typeface="+mn-lt"/>
                        </a:rPr>
                        <a:t>Carrot </a:t>
                      </a:r>
                      <a:r>
                        <a:rPr lang="en-GB" sz="1200" b="1" i="0" u="none" strike="noStrike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Cake</a:t>
                      </a:r>
                      <a:endParaRPr lang="en-GB" sz="1200" b="1" i="0" u="none" strike="noStrike" noProof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noProof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GLUTEN, </a:t>
                      </a:r>
                      <a:r>
                        <a:rPr lang="en-GB" sz="1000" b="1" i="0" u="none" strike="noStrike" noProof="0" dirty="0">
                          <a:solidFill>
                            <a:srgbClr val="FF0000"/>
                          </a:solidFill>
                          <a:latin typeface="+mn-lt"/>
                        </a:rPr>
                        <a:t>EGGS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377142"/>
                  </a:ext>
                </a:extLst>
              </a:tr>
              <a:tr h="5883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2</a:t>
                      </a:r>
                      <a:r>
                        <a:rPr kumimoji="0" lang="en-GB" sz="1200" b="1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nd</a:t>
                      </a: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Individual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algn="ctr"/>
                      <a:endParaRPr lang="en-GB" sz="1200" b="0" i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50963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2540" y="133095"/>
            <a:ext cx="2795994" cy="4705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flipH="1">
            <a:off x="248190" y="133094"/>
            <a:ext cx="6173873" cy="6771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dirty="0"/>
              <a:t>Menu </a:t>
            </a:r>
            <a:endParaRPr lang="en-GB" sz="2000" b="1" dirty="0"/>
          </a:p>
          <a:p>
            <a:r>
              <a:rPr lang="en-GB" sz="1400" b="1" dirty="0"/>
              <a:t>W/C: </a:t>
            </a:r>
            <a:r>
              <a:rPr lang="en-GB" sz="1400" b="1" dirty="0" smtClean="0"/>
              <a:t>27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April, 18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May, 15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June, 6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July </a:t>
            </a:r>
            <a:endParaRPr lang="en-GB" sz="1400" b="1" baseline="300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86631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3481589"/>
              </p:ext>
            </p:extLst>
          </p:nvPr>
        </p:nvGraphicFramePr>
        <p:xfrm>
          <a:off x="268247" y="687269"/>
          <a:ext cx="9377836" cy="60863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262">
                  <a:extLst>
                    <a:ext uri="{9D8B030D-6E8A-4147-A177-3AD203B41FA5}">
                      <a16:colId xmlns:a16="http://schemas.microsoft.com/office/drawing/2014/main" val="38615213"/>
                    </a:ext>
                  </a:extLst>
                </a:gridCol>
                <a:gridCol w="1694312">
                  <a:extLst>
                    <a:ext uri="{9D8B030D-6E8A-4147-A177-3AD203B41FA5}">
                      <a16:colId xmlns:a16="http://schemas.microsoft.com/office/drawing/2014/main" val="112119560"/>
                    </a:ext>
                  </a:extLst>
                </a:gridCol>
                <a:gridCol w="1637283">
                  <a:extLst>
                    <a:ext uri="{9D8B030D-6E8A-4147-A177-3AD203B41FA5}">
                      <a16:colId xmlns:a16="http://schemas.microsoft.com/office/drawing/2014/main" val="430831560"/>
                    </a:ext>
                  </a:extLst>
                </a:gridCol>
                <a:gridCol w="1577326">
                  <a:extLst>
                    <a:ext uri="{9D8B030D-6E8A-4147-A177-3AD203B41FA5}">
                      <a16:colId xmlns:a16="http://schemas.microsoft.com/office/drawing/2014/main" val="1840622045"/>
                    </a:ext>
                  </a:extLst>
                </a:gridCol>
                <a:gridCol w="1517046">
                  <a:extLst>
                    <a:ext uri="{9D8B030D-6E8A-4147-A177-3AD203B41FA5}">
                      <a16:colId xmlns:a16="http://schemas.microsoft.com/office/drawing/2014/main" val="4270528109"/>
                    </a:ext>
                  </a:extLst>
                </a:gridCol>
                <a:gridCol w="1637607">
                  <a:extLst>
                    <a:ext uri="{9D8B030D-6E8A-4147-A177-3AD203B41FA5}">
                      <a16:colId xmlns:a16="http://schemas.microsoft.com/office/drawing/2014/main" val="2114270417"/>
                    </a:ext>
                  </a:extLst>
                </a:gridCol>
              </a:tblGrid>
              <a:tr h="2775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Week 3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Monday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Tuesday</a:t>
                      </a:r>
                      <a:r>
                        <a:rPr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 </a:t>
                      </a:r>
                      <a:endParaRPr kumimoji="0" lang="en-GB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Wednesday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Thursday</a:t>
                      </a:r>
                      <a:r>
                        <a:rPr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 </a:t>
                      </a:r>
                      <a:endParaRPr kumimoji="0" lang="en-GB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Friday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411574"/>
                  </a:ext>
                </a:extLst>
              </a:tr>
              <a:tr h="10434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Chicken Tikka</a:t>
                      </a: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Bun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Less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Beef Burger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with</a:t>
                      </a: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Rosti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Bites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Roast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Chicken served with Roast Potatoes and Gravy</a:t>
                      </a: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Beef Pasta Bake</a:t>
                      </a: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Fingers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</a:t>
                      </a:r>
                      <a:r>
                        <a:rPr kumimoji="0"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and Fries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93254"/>
                  </a:ext>
                </a:extLst>
              </a:tr>
              <a:tr h="12407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Sweet Potato and Chickpea Curry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MILK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Bun Less Vegetable Burger </a:t>
                      </a:r>
                      <a:r>
                        <a:rPr lang="en-GB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served </a:t>
                      </a: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with </a:t>
                      </a:r>
                      <a:r>
                        <a:rPr lang="en-GB" sz="1200" b="1" i="0" u="none" strike="noStrike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Rosti </a:t>
                      </a: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Bites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Quorn Roast served with Roast Potatoes and Gravy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u="none" strike="noStrike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baseline="0" dirty="0">
                        <a:solidFill>
                          <a:srgbClr val="FF0000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Cheese Pasta Bake</a:t>
                      </a: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1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Vegetable Fingers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and Fries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504088"/>
                  </a:ext>
                </a:extLst>
              </a:tr>
              <a:tr h="11667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Tomato Pasta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GLUTEN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Dairy Free Cauliflower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Cheese served with Roast Potatoes and Gravy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noProof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US" sz="1200" b="1" i="0" dirty="0">
                        <a:solidFill>
                          <a:schemeClr val="tx1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Ham Baguette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GLUTEN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 </a:t>
                      </a:r>
                      <a:r>
                        <a:rPr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served </a:t>
                      </a:r>
                      <a:r>
                        <a:rPr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w</a:t>
                      </a:r>
                      <a:r>
                        <a:rPr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ith </a:t>
                      </a:r>
                      <a:r>
                        <a:rPr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Cucumber Sticks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Cheese Baguette </a:t>
                      </a:r>
                      <a:r>
                        <a:rPr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MILK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served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w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ith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Cucumber Sticks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361256"/>
                  </a:ext>
                </a:extLst>
              </a:tr>
              <a:tr h="6271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Vegetables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Vegetable Rice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Seasonal Vegetables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Baked Beans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289596"/>
                  </a:ext>
                </a:extLst>
              </a:tr>
              <a:tr h="4595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Salad Bar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7E6E6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Couscous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Pasta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Coleslaw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EGG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Potato Salad, Tomatoes, Cucumber, Pepper Sticks, </a:t>
                      </a:r>
                      <a:r>
                        <a:rPr kumimoji="0" lang="en-GB" sz="12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Houmous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SESAME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Carrot Batons, Beetroot &amp; Fresh Bread. Different Options Daily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354041"/>
                  </a:ext>
                </a:extLst>
              </a:tr>
              <a:tr h="8271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Main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Whole Fruit and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Apple Flapjack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Birthday Cake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GLUTEN, </a:t>
                      </a: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EGGS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Jelly</a:t>
                      </a:r>
                    </a:p>
                    <a:p>
                      <a:pPr algn="ctr"/>
                      <a:endParaRPr lang="en-GB" sz="1200" b="1" i="0" dirty="0">
                        <a:solidFill>
                          <a:schemeClr val="tx1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Shortbread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  <a:p>
                      <a:pPr algn="ctr"/>
                      <a:endParaRPr lang="en-GB" sz="1200" b="1" i="0" dirty="0"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377142"/>
                  </a:ext>
                </a:extLst>
              </a:tr>
              <a:tr h="4440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2</a:t>
                      </a:r>
                      <a:r>
                        <a:rPr kumimoji="0" lang="en-GB" sz="1200" b="1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nd</a:t>
                      </a: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Individual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</a:t>
                      </a:r>
                      <a:r>
                        <a:rPr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dirty="0">
                          <a:latin typeface="+mn-lt"/>
                          <a:ea typeface="Tahoma"/>
                          <a:cs typeface="Tahoma"/>
                        </a:rPr>
                        <a:t>Fruit</a:t>
                      </a:r>
                      <a:r>
                        <a:rPr lang="en-GB" sz="1200" b="1" i="0" baseline="0" dirty="0">
                          <a:latin typeface="+mn-lt"/>
                          <a:ea typeface="Tahoma"/>
                          <a:cs typeface="Tahoma"/>
                        </a:rPr>
                        <a:t> Salad &amp; </a:t>
                      </a:r>
                      <a:endParaRPr lang="en-GB" sz="1200" b="1" i="0" baseline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baseline="0" dirty="0"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lang="en-GB" sz="1000" b="1" i="0" baseline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  <a:endParaRPr lang="en-GB" sz="1000" b="1" i="0" dirty="0">
                        <a:solidFill>
                          <a:srgbClr val="FF0000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</a:t>
                      </a:r>
                      <a:r>
                        <a:rPr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dirty="0">
                          <a:latin typeface="+mn-lt"/>
                          <a:ea typeface="Tahoma"/>
                          <a:cs typeface="Tahoma"/>
                        </a:rPr>
                        <a:t>Fruit</a:t>
                      </a:r>
                      <a:r>
                        <a:rPr lang="en-GB" sz="1200" b="1" i="0" baseline="0" dirty="0">
                          <a:latin typeface="+mn-lt"/>
                          <a:ea typeface="Tahoma"/>
                          <a:cs typeface="Tahoma"/>
                        </a:rPr>
                        <a:t> Salad &amp; </a:t>
                      </a:r>
                      <a:endParaRPr lang="en-GB" sz="1200" b="1" i="0" baseline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GB" sz="1200" b="1" i="0" baseline="0" dirty="0"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lang="en-GB" sz="1000" b="1" i="0" baseline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  <a:endParaRPr lang="en-GB" sz="1000" b="1" i="0" dirty="0">
                        <a:solidFill>
                          <a:srgbClr val="FF0000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50963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428" y="148416"/>
            <a:ext cx="3042168" cy="4730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5404" y="55672"/>
            <a:ext cx="62806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Menu </a:t>
            </a:r>
          </a:p>
          <a:p>
            <a:r>
              <a:rPr lang="en-GB" sz="1400" b="1" dirty="0"/>
              <a:t>W/C: </a:t>
            </a:r>
            <a:r>
              <a:rPr lang="en-GB" sz="1400" b="1" dirty="0" smtClean="0"/>
              <a:t>4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May, 1</a:t>
            </a:r>
            <a:r>
              <a:rPr lang="en-GB" sz="1400" b="1" baseline="30000" dirty="0" smtClean="0"/>
              <a:t>st</a:t>
            </a:r>
            <a:r>
              <a:rPr lang="en-GB" sz="1400" b="1" dirty="0" smtClean="0"/>
              <a:t> June, 22</a:t>
            </a:r>
            <a:r>
              <a:rPr lang="en-GB" sz="1400" b="1" baseline="30000" dirty="0" smtClean="0"/>
              <a:t>nd</a:t>
            </a:r>
            <a:r>
              <a:rPr lang="en-GB" sz="1400" b="1" dirty="0" smtClean="0"/>
              <a:t> June and 13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July</a:t>
            </a:r>
            <a:endParaRPr lang="en-GB" sz="1400" b="1" dirty="0"/>
          </a:p>
          <a:p>
            <a:r>
              <a:rPr lang="en-GB" sz="1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16169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884</TotalTime>
  <Words>557</Words>
  <Application>Microsoft Office PowerPoint</Application>
  <PresentationFormat>A4 Paper (210x297 mm)</PresentationFormat>
  <Paragraphs>234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Tahoma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Bedwell</dc:creator>
  <cp:lastModifiedBy>Dawn-Marie Owens</cp:lastModifiedBy>
  <cp:revision>70</cp:revision>
  <cp:lastPrinted>2025-11-07T10:41:10Z</cp:lastPrinted>
  <dcterms:created xsi:type="dcterms:W3CDTF">2020-03-09T12:00:41Z</dcterms:created>
  <dcterms:modified xsi:type="dcterms:W3CDTF">2026-03-03T11:21:26Z</dcterms:modified>
</cp:coreProperties>
</file>