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548" y="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22E8A-FA61-4024-A258-BCF9C4F628AF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585CCE-6EA6-4D5C-8867-5B9D4B182F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647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85CCE-6EA6-4D5C-8867-5B9D4B182F8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400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85CCE-6EA6-4D5C-8867-5B9D4B182F8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85CCE-6EA6-4D5C-8867-5B9D4B182F8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727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23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334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36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78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555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05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22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25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776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709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732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E370D-2271-4B27-BEEF-CADAAE7204EC}" type="datetimeFigureOut">
              <a:rPr lang="en-GB" smtClean="0"/>
              <a:pPr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022AA-CC99-4BC0-AD17-4258F55789D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587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000880"/>
              </p:ext>
            </p:extLst>
          </p:nvPr>
        </p:nvGraphicFramePr>
        <p:xfrm>
          <a:off x="115410" y="583476"/>
          <a:ext cx="9594646" cy="618865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514219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601662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601662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601662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601662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673779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312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1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732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Meatballs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n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a Tomato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Sauce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64g and 3.8g (sauce)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Chicken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Sausages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6.8g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erved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New Potatoes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23.4g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  Gammon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served with Roast Potatoes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21g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and Gravy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5.3g</a:t>
                      </a:r>
                      <a:endParaRPr lang="en-GB" sz="1200" b="1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Tomato and Basil Pasta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64g and 3.8g (sauce)</a:t>
                      </a: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Fingers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21.4g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FISH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Chips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22g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911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Ratatouille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3.3g and 3.8g (sauce)</a:t>
                      </a:r>
                      <a:endParaRPr lang="en-GB" sz="1200" b="1" i="0" u="none" strike="noStrike" baseline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Vegetable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Sausages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3g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served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with New Potatoes</a:t>
                      </a:r>
                      <a:endParaRPr lang="en-GB" sz="1200" b="1" i="0" u="none" strike="noStrike" baseline="0" dirty="0"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Dairy Free Cauliflower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6.7g and 15.6g (sauce)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served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with Roast Potatoes and Gravy 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200" b="1" dirty="0">
                        <a:latin typeface="+mn-lt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+mn-lt"/>
                        </a:rPr>
                        <a:t>Cheesy </a:t>
                      </a:r>
                      <a:r>
                        <a:rPr lang="en-US" sz="1200" b="1" dirty="0" smtClean="0">
                          <a:latin typeface="+mn-lt"/>
                        </a:rPr>
                        <a:t>Pasta </a:t>
                      </a:r>
                      <a:r>
                        <a:rPr lang="en-US" sz="1200" b="1" dirty="0" smtClean="0">
                          <a:solidFill>
                            <a:schemeClr val="accent5"/>
                          </a:solidFill>
                        </a:rPr>
                        <a:t>64g and 15.6g (sauce)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000" b="1" dirty="0" smtClean="0">
                          <a:solidFill>
                            <a:srgbClr val="FF0000"/>
                          </a:solidFill>
                          <a:latin typeface="+mn-lt"/>
                        </a:rPr>
                        <a:t>GLUTEN</a:t>
                      </a:r>
                      <a:r>
                        <a:rPr lang="en-US" sz="1000" b="1" dirty="0">
                          <a:solidFill>
                            <a:srgbClr val="FF0000"/>
                          </a:solidFill>
                          <a:latin typeface="+mn-lt"/>
                        </a:rPr>
                        <a:t>,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+mn-lt"/>
                        </a:rPr>
                        <a:t> MILK</a:t>
                      </a:r>
                      <a:endParaRPr lang="en-US" sz="1000" b="1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Fingers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24g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CELERY</a:t>
                      </a:r>
                    </a:p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Chips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22g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13424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Potato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21g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0.1g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Baguette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48.8g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served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Carrot Sticks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Tuna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Mayo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accent5"/>
                          </a:solidFill>
                          <a:latin typeface="+mn-lt"/>
                        </a:rPr>
                        <a:t>12.7g</a:t>
                      </a:r>
                      <a:r>
                        <a:rPr lang="en-GB" sz="20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accent5"/>
                          </a:solidFill>
                          <a:latin typeface="+mn-lt"/>
                        </a:rPr>
                        <a:t>(mayo)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Baguette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served </a:t>
                      </a: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with Cucumber Sticks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FF0000"/>
                          </a:solidFill>
                          <a:latin typeface="+mn-lt"/>
                        </a:rPr>
                        <a:t>GLUTEN, FISH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200" b="1" i="0" u="none" strike="noStrike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US" sz="1200" b="1" i="0" baseline="0" dirty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Ham Baguette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Cucumber Sticks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Egg Mayo Baguette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FF0000"/>
                          </a:solidFill>
                          <a:latin typeface="+mn-lt"/>
                        </a:rPr>
                        <a:t>GLUTEN, EGG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s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erved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with Salad Bar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</a:rPr>
                        <a:t>22g</a:t>
                      </a:r>
                      <a:endParaRPr lang="en-GB" sz="1200" b="1" i="0" u="none" strike="noStrike" baseline="0" noProof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200" b="1" i="0" u="none" strike="noStrike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lvl="0" indent="0" algn="ctr">
                        <a:lnSpc>
                          <a:spcPct val="100000"/>
                        </a:lnSpc>
                        <a:buNone/>
                      </a:pPr>
                      <a:endParaRPr lang="en-US" sz="1200" b="1" i="0" u="none" strike="noStrike" baseline="0" noProof="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7159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Vegetable 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5.8g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Rice 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77.1g</a:t>
                      </a:r>
                      <a:endParaRPr lang="en-US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Beans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12.8g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Seasonal Vegetables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2.8g</a:t>
                      </a:r>
                      <a:endParaRPr lang="en-GB" sz="1200" b="1" i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u="none" strike="noStrike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Peas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8.8g</a:t>
                      </a:r>
                      <a:endParaRPr lang="en-GB" sz="1200" b="1" i="0" u="none" strike="noStrike" baseline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447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7E6E6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8651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</a:t>
                      </a: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and Yoghurt </a:t>
                      </a: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14.8g</a:t>
                      </a:r>
                      <a:endParaRPr kumimoji="0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Whip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13.3g per 100ml</a:t>
                      </a:r>
                      <a:endParaRPr lang="en-GB" sz="1200" b="1" i="0" u="none" strike="noStrike" baseline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</a:rPr>
                        <a:t>Rock </a:t>
                      </a:r>
                      <a:r>
                        <a:rPr lang="en-GB" sz="1200" b="1" i="0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</a:rPr>
                        <a:t>Cakes </a:t>
                      </a:r>
                      <a:r>
                        <a:rPr lang="en-GB" sz="1200" b="1" i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/>
                          <a:cs typeface="Tahoma"/>
                        </a:rPr>
                        <a:t>70.7g</a:t>
                      </a:r>
                      <a:endParaRPr lang="en-GB" sz="1200" b="1" i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dirty="0" smtClean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GLUTEN, </a:t>
                      </a:r>
                      <a:r>
                        <a:rPr lang="en-GB" sz="1000" b="1" i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Sorbet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</a:rPr>
                        <a:t>29.7g</a:t>
                      </a:r>
                      <a:endParaRPr lang="en-GB" sz="1200" b="1" i="0" u="none" strike="noStrike" baseline="0" noProof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i="0" dirty="0" smtClean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algn="ctr"/>
                      <a:r>
                        <a:rPr lang="en-GB" sz="1200" b="1" i="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Lemon Drizzle Cake </a:t>
                      </a:r>
                      <a:r>
                        <a:rPr lang="en-GB" sz="1200" b="1" i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/>
                          <a:cs typeface="Tahoma"/>
                        </a:rPr>
                        <a:t>70.7g</a:t>
                      </a:r>
                      <a:endParaRPr lang="en-GB" sz="1200" b="1" i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algn="ctr"/>
                      <a:r>
                        <a:rPr lang="en-GB" sz="1000" b="1" i="0" dirty="0" smtClean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GLUTEN, </a:t>
                      </a:r>
                      <a:r>
                        <a:rPr lang="en-GB" sz="1000" b="1" i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  <a:p>
                      <a:pPr lvl="0" algn="ctr">
                        <a:buNone/>
                      </a:pPr>
                      <a:endParaRPr lang="en-GB" sz="12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8112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7.8g</a:t>
                      </a: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algn="ctr"/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9733" y="1"/>
            <a:ext cx="3042168" cy="4793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8704" y="-93633"/>
            <a:ext cx="6128908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/>
              <a:t>Menu</a:t>
            </a:r>
            <a:r>
              <a:rPr lang="en-GB" sz="2000" b="1" dirty="0"/>
              <a:t> </a:t>
            </a:r>
            <a:endParaRPr lang="en-GB" sz="1200" dirty="0"/>
          </a:p>
          <a:p>
            <a:r>
              <a:rPr lang="en-GB" sz="1400" b="1" dirty="0"/>
              <a:t>W/C :  </a:t>
            </a:r>
            <a:r>
              <a:rPr lang="en-GB" sz="1400" b="1" dirty="0" smtClean="0"/>
              <a:t>20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April, 11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May, 8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June, 29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June, 20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July </a:t>
            </a:r>
            <a:endParaRPr lang="en-GB" sz="1400" b="1" baseline="30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4290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414218"/>
              </p:ext>
            </p:extLst>
          </p:nvPr>
        </p:nvGraphicFramePr>
        <p:xfrm>
          <a:off x="88778" y="876697"/>
          <a:ext cx="9632270" cy="5834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844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671969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549097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620120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686383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553857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601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2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 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11754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Chicken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Rice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77.1g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Bowl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Jacket Potato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Cheese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MILK 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Beans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Tuna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FISH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 </a:t>
                      </a:r>
                      <a:endParaRPr kumimoji="0" lang="en-GB" sz="12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 Turkey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served with Roast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Potatoes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21g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and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Gravy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5.3g</a:t>
                      </a:r>
                      <a:endParaRPr lang="en-GB" sz="1200" b="1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Spaghetti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Bolognaise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64g and 3.8g (sauce)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endParaRPr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Fillet of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22.3g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GLUTEN, FISH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Fries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22.2g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1030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Quorn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1.2g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Chicken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ice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bowl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Jacket Potato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Cheese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 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MILK 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Beans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</a:t>
                      </a:r>
                      <a:endParaRPr kumimoji="0" lang="en-GB" sz="1200" dirty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Dairy Free Cauliflower  Cheese 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6.7g and 15.6g (sauce)</a:t>
                      </a:r>
                      <a:endParaRPr lang="en-US" sz="1200" dirty="0"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Roast Potatoes and Gravy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200" b="1" dirty="0">
                        <a:latin typeface="+mn-lt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latin typeface="+mn-lt"/>
                        </a:rPr>
                        <a:t> Quorn </a:t>
                      </a:r>
                      <a:r>
                        <a:rPr lang="en-US" sz="1200" b="1" dirty="0" smtClean="0">
                          <a:latin typeface="+mn-lt"/>
                        </a:rPr>
                        <a:t>Mince 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</a:rPr>
                        <a:t>2.3g</a:t>
                      </a:r>
                      <a:endParaRPr lang="en-US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latin typeface="+mn-lt"/>
                        </a:rPr>
                        <a:t>Spaghetti Bolognaise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000" b="1" dirty="0">
                          <a:solidFill>
                            <a:srgbClr val="FF0000"/>
                          </a:solidFill>
                          <a:latin typeface="+mn-lt"/>
                        </a:rPr>
                        <a:t>GLUTEN</a:t>
                      </a: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Potato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10146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6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Potato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21g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0.1g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12.8g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Chicken and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Sweetcorn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</a:rPr>
                        <a:t>15.6g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Baguette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</a:rPr>
                        <a:t>48.8g</a:t>
                      </a: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GLUTEN,  </a:t>
                      </a: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EGG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Cheese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Sandwich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</a:rPr>
                        <a:t>44.6g</a:t>
                      </a: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GLUTEN, MILK</a:t>
                      </a:r>
                      <a:endParaRPr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with Vegetable Sticks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Ham Baguette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 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with Vegetable Sticks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Salmon Sandwich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 </a:t>
                      </a: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,FISH</a:t>
                      </a:r>
                      <a:endParaRPr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with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Salad Bar</a:t>
                      </a: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4058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Seasonal</a:t>
                      </a:r>
                    </a:p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Vegetables 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/>
                          <a:cs typeface="Tahoma"/>
                        </a:rPr>
                        <a:t>2.8g</a:t>
                      </a:r>
                      <a:endParaRPr lang="en-US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Seasonal Vegetables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81717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5653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590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Fruit and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Vanilla Sponge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70.7g</a:t>
                      </a:r>
                      <a:endParaRPr lang="en-GB" sz="1200" b="1" i="0" u="none" strike="noStrike" baseline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 </a:t>
                      </a: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baseline="0" dirty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Chocolate Beetroot </a:t>
                      </a:r>
                      <a:r>
                        <a:rPr lang="en-GB" sz="1200" b="1" i="0" baseline="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Brownie </a:t>
                      </a:r>
                      <a:r>
                        <a:rPr lang="en-GB" sz="1200" b="1" i="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/>
                          <a:cs typeface="Tahoma"/>
                        </a:rPr>
                        <a:t>49.6g</a:t>
                      </a:r>
                      <a:endParaRPr lang="en-GB" sz="1200" b="1" i="0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baseline="0" dirty="0" smtClean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GLUTEN,  </a:t>
                      </a: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EGGS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baseline="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</a:rPr>
                        <a:t>Ice </a:t>
                      </a:r>
                      <a:r>
                        <a:rPr lang="en-GB" sz="1200" b="1" i="0" baseline="0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</a:rPr>
                        <a:t>Cream </a:t>
                      </a:r>
                      <a:r>
                        <a:rPr lang="en-GB" sz="1200" b="1" i="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/>
                          <a:cs typeface="Tahoma"/>
                        </a:rPr>
                        <a:t>18.6g</a:t>
                      </a:r>
                      <a:endParaRPr lang="en-GB" sz="1200" b="1" i="0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algn="ctr"/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noProof="0" dirty="0">
                          <a:solidFill>
                            <a:schemeClr val="tx1"/>
                          </a:solidFill>
                          <a:latin typeface="+mn-lt"/>
                        </a:rPr>
                        <a:t>Carrot </a:t>
                      </a:r>
                      <a:r>
                        <a:rPr lang="en-GB" sz="1200" b="1" i="0" u="none" strike="noStrike" noProof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Cake </a:t>
                      </a:r>
                      <a:r>
                        <a:rPr lang="en-GB" sz="1200" b="1" i="0" u="none" strike="noStrike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</a:rPr>
                        <a:t>70.7g</a:t>
                      </a:r>
                      <a:endParaRPr lang="en-GB" sz="1200" b="1" i="0" u="none" strike="noStrike" noProof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000" b="1" i="0" u="none" strike="noStrike" noProof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GLUTEN,</a:t>
                      </a:r>
                      <a:r>
                        <a:rPr lang="en-GB" sz="1000" b="1" i="0" u="none" strike="noStrike" baseline="0" noProof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1" i="0" u="none" strike="noStrike" noProof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EGGS</a:t>
                      </a:r>
                      <a:endParaRPr lang="en-GB" sz="1000" b="1" i="0" u="none" strike="noStrike" noProof="0" dirty="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5883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algn="ctr"/>
                      <a:endParaRPr lang="en-GB" sz="1200" b="0" i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2540" y="133095"/>
            <a:ext cx="2795994" cy="4705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flipH="1">
            <a:off x="248190" y="133094"/>
            <a:ext cx="6173873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dirty="0"/>
              <a:t>Menu </a:t>
            </a:r>
            <a:endParaRPr lang="en-GB" sz="2000" b="1" dirty="0"/>
          </a:p>
          <a:p>
            <a:r>
              <a:rPr lang="en-GB" sz="1400" b="1" dirty="0"/>
              <a:t>W/C: </a:t>
            </a:r>
            <a:r>
              <a:rPr lang="en-GB" sz="1400" b="1" dirty="0" smtClean="0"/>
              <a:t>27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April, 18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May, 15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June, 6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July </a:t>
            </a:r>
            <a:endParaRPr lang="en-GB" sz="1400" b="1" baseline="30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86631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318410"/>
              </p:ext>
            </p:extLst>
          </p:nvPr>
        </p:nvGraphicFramePr>
        <p:xfrm>
          <a:off x="268247" y="728197"/>
          <a:ext cx="9377836" cy="6048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262">
                  <a:extLst>
                    <a:ext uri="{9D8B030D-6E8A-4147-A177-3AD203B41FA5}">
                      <a16:colId xmlns:a16="http://schemas.microsoft.com/office/drawing/2014/main" val="38615213"/>
                    </a:ext>
                  </a:extLst>
                </a:gridCol>
                <a:gridCol w="1694312">
                  <a:extLst>
                    <a:ext uri="{9D8B030D-6E8A-4147-A177-3AD203B41FA5}">
                      <a16:colId xmlns:a16="http://schemas.microsoft.com/office/drawing/2014/main" val="112119560"/>
                    </a:ext>
                  </a:extLst>
                </a:gridCol>
                <a:gridCol w="1637283">
                  <a:extLst>
                    <a:ext uri="{9D8B030D-6E8A-4147-A177-3AD203B41FA5}">
                      <a16:colId xmlns:a16="http://schemas.microsoft.com/office/drawing/2014/main" val="430831560"/>
                    </a:ext>
                  </a:extLst>
                </a:gridCol>
                <a:gridCol w="1577326">
                  <a:extLst>
                    <a:ext uri="{9D8B030D-6E8A-4147-A177-3AD203B41FA5}">
                      <a16:colId xmlns:a16="http://schemas.microsoft.com/office/drawing/2014/main" val="1840622045"/>
                    </a:ext>
                  </a:extLst>
                </a:gridCol>
                <a:gridCol w="1517046">
                  <a:extLst>
                    <a:ext uri="{9D8B030D-6E8A-4147-A177-3AD203B41FA5}">
                      <a16:colId xmlns:a16="http://schemas.microsoft.com/office/drawing/2014/main" val="4270528109"/>
                    </a:ext>
                  </a:extLst>
                </a:gridCol>
                <a:gridCol w="1637607">
                  <a:extLst>
                    <a:ext uri="{9D8B030D-6E8A-4147-A177-3AD203B41FA5}">
                      <a16:colId xmlns:a16="http://schemas.microsoft.com/office/drawing/2014/main" val="2114270417"/>
                    </a:ext>
                  </a:extLst>
                </a:gridCol>
              </a:tblGrid>
              <a:tr h="2674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Week 3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Monday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Tuesday</a:t>
                      </a:r>
                      <a:r>
                        <a:rPr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 </a:t>
                      </a:r>
                      <a:endParaRPr kumimoji="0" lang="en-GB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Wednesday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Thursday</a:t>
                      </a:r>
                      <a:r>
                        <a:rPr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 </a:t>
                      </a:r>
                      <a:endParaRPr kumimoji="0" lang="en-GB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Friday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411574"/>
                  </a:ext>
                </a:extLst>
              </a:tr>
              <a:tr h="10057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Chicken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Tikka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8.5g</a:t>
                      </a:r>
                      <a:endParaRPr lang="en-GB" sz="1200" b="1" i="0" u="none" strike="noStrike" baseline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Bun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Less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Beef Burger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3.9g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with</a:t>
                      </a: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Rosti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Bites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22g</a:t>
                      </a: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Roast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Chicken served with Roast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Potatoes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21g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and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Gravy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5.3g</a:t>
                      </a:r>
                      <a:endParaRPr lang="en-GB" sz="1200" b="1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Beef Pasta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64g and 3.8g (sauce)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endParaRPr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Fingers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21.4g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</a:t>
                      </a: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and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Fries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22.2g 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9893254"/>
                  </a:ext>
                </a:extLst>
              </a:tr>
              <a:tr h="11960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Sweet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Potato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21.3g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GB" sz="1200" b="1" i="0" u="none" strike="noStrike" baseline="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and Chickpea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Curry </a:t>
                      </a:r>
                      <a:r>
                        <a:rPr lang="en-GB" sz="1200" b="1" i="0" u="none" strike="noStrike" baseline="0" noProof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8.5g</a:t>
                      </a:r>
                      <a:endParaRPr lang="en-GB" sz="1200" b="1" i="0" u="none" strike="noStrike" baseline="0" noProof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MILK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Bun Less Vegetable </a:t>
                      </a:r>
                      <a:r>
                        <a:rPr lang="en-GB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Burger </a:t>
                      </a:r>
                      <a:r>
                        <a:rPr lang="en-GB" sz="1200" b="1" i="0" u="none" strike="noStrike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29.3g</a:t>
                      </a:r>
                      <a:r>
                        <a:rPr lang="en-GB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 served </a:t>
                      </a:r>
                      <a:r>
                        <a:rPr lang="en-GB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with </a:t>
                      </a:r>
                      <a:r>
                        <a:rPr lang="en-GB" sz="12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Rosti</a:t>
                      </a:r>
                      <a:r>
                        <a:rPr lang="en-GB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Bites </a:t>
                      </a:r>
                      <a:r>
                        <a:rPr lang="en-GB" sz="1200" b="1" i="0" u="none" strike="noStrike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22g</a:t>
                      </a:r>
                      <a:endParaRPr lang="en-GB" sz="1200" b="1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Quorn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Roast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2.1g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Roast Potatoes and Gravy</a:t>
                      </a: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i="0" u="none" strike="noStrike" baseline="0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200" b="1" i="0" u="none" strike="noStrike" baseline="0" dirty="0"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baseline="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Cheese Pasta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Bake </a:t>
                      </a:r>
                      <a:r>
                        <a:rPr lang="en-US" sz="1200" b="1" dirty="0" smtClean="0">
                          <a:solidFill>
                            <a:schemeClr val="accent5"/>
                          </a:solidFill>
                        </a:rPr>
                        <a:t>64g and 15.6g (sauce)</a:t>
                      </a:r>
                    </a:p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endParaRPr lang="en-GB" sz="1000" b="1" i="0" u="none" strike="noStrike" baseline="0" dirty="0"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Vegetable Fingers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24g </a:t>
                      </a:r>
                      <a:r>
                        <a:rPr kumimoji="0"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and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Fries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22.2g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18028" marR="18028" marT="1664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504088"/>
                  </a:ext>
                </a:extLst>
              </a:tr>
              <a:tr h="11246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Option 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Jacket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Potato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21g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Cheese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0.1g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MILK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Beans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12.8g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81717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Tuna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FISH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Tomato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Pasta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GLUTEN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Dairy Free Cauliflower Cheese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6.7g and 15.6g (sauce)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served with Roast Potatoes and Gravy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lang="en-GB" sz="1200" b="1" i="0" u="none" strike="noStrike" noProof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Ham </a:t>
                      </a:r>
                      <a:r>
                        <a:rPr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Baguette </a:t>
                      </a:r>
                      <a:r>
                        <a:rPr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</a:rPr>
                        <a:t>48.8g</a:t>
                      </a:r>
                      <a:endParaRPr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GLUTEN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</a:t>
                      </a:r>
                      <a:r>
                        <a:rPr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served </a:t>
                      </a:r>
                      <a:r>
                        <a:rPr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</a:t>
                      </a:r>
                      <a:r>
                        <a:rPr 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ith </a:t>
                      </a:r>
                      <a:r>
                        <a:rPr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Cucumber Sticks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Cheese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Baguette </a:t>
                      </a:r>
                      <a:r>
                        <a:rPr lang="en-GB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MILK 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served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w</a:t>
                      </a:r>
                      <a:r>
                        <a:rPr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ith 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Cucumber Sticks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1361256"/>
                  </a:ext>
                </a:extLst>
              </a:tr>
              <a:tr h="60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Vegetables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Vegetable 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/>
                          <a:cs typeface="Tahoma"/>
                        </a:rPr>
                        <a:t>5.8g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 Rice </a:t>
                      </a:r>
                      <a:r>
                        <a:rPr lang="en-US" sz="1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/>
                          <a:cs typeface="Tahoma"/>
                        </a:rPr>
                        <a:t>77.1g</a:t>
                      </a:r>
                      <a:endParaRPr lang="en-US" sz="1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Seasonal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Vegetables </a:t>
                      </a:r>
                      <a:r>
                        <a:rPr kumimoji="0" lang="en-GB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2.8g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Mixed Salad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E6E6">
                            <a:lumMod val="10000"/>
                          </a:srgbClr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Baked Beans</a:t>
                      </a:r>
                    </a:p>
                  </a:txBody>
                  <a:tcPr marL="41264" marR="4126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289596"/>
                  </a:ext>
                </a:extLst>
              </a:tr>
              <a:tr h="4429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/>
                          <a:ea typeface="Tahoma"/>
                          <a:cs typeface="Tahoma"/>
                        </a:rPr>
                        <a:t>Salad Bar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7E6E6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Couscous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Pasta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Coleslaw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EGG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Potato Salad, Tomatoes, Cucumber, Pepper Sticks, </a:t>
                      </a:r>
                      <a:r>
                        <a:rPr kumimoji="0" lang="en-GB" sz="12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Houmous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SESAME</a:t>
                      </a:r>
                      <a:r>
                        <a:rPr kumimoji="0"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, Carrot Batons, Beetroot &amp; Fresh Bread. Different Options Daily</a:t>
                      </a:r>
                      <a:r>
                        <a:rPr lang="en-GB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354041"/>
                  </a:ext>
                </a:extLst>
              </a:tr>
              <a:tr h="7973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Main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Whole Fruit and 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Apple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9.2g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Flapjack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57.1g</a:t>
                      </a:r>
                      <a:endParaRPr lang="en-GB" sz="1200" b="1" i="0" u="none" strike="noStrike" baseline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Birthday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Cake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70.7g</a:t>
                      </a:r>
                      <a:endParaRPr lang="en-GB" sz="1200" b="1" i="0" u="none" strike="noStrike" baseline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GLUTEN, EGGS</a:t>
                      </a:r>
                      <a:endParaRPr lang="en-GB" sz="1000" b="1" i="0" u="none" strike="noStrike" baseline="0" dirty="0"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</a:rPr>
                        <a:t>Jelly </a:t>
                      </a:r>
                      <a:r>
                        <a:rPr lang="en-GB" sz="1200" b="1" i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Tahoma"/>
                          <a:cs typeface="Tahoma"/>
                        </a:rPr>
                        <a:t>84.8g</a:t>
                      </a:r>
                      <a:endParaRPr lang="en-GB" sz="1200" b="1" i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n-lt"/>
                        <a:ea typeface="Tahoma"/>
                        <a:cs typeface="Tahoma"/>
                      </a:endParaRPr>
                    </a:p>
                    <a:p>
                      <a:pPr algn="ctr"/>
                      <a:endParaRPr lang="en-GB" sz="1200" b="1" i="0" dirty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69.4g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Shortbread </a:t>
                      </a:r>
                      <a:r>
                        <a:rPr lang="en-GB" sz="1200" b="1" i="0" u="none" strike="noStrike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70.7g</a:t>
                      </a:r>
                      <a:endParaRPr lang="en-GB" sz="1200" b="1" i="0" u="none" strike="noStrike" baseline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GLUTEN</a:t>
                      </a:r>
                    </a:p>
                    <a:p>
                      <a:pPr algn="ctr"/>
                      <a:endParaRPr lang="en-GB" sz="1200" b="1" i="0" dirty="0"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377142"/>
                  </a:ext>
                </a:extLst>
              </a:tr>
              <a:tr h="5625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2</a:t>
                      </a:r>
                      <a:r>
                        <a:rPr kumimoji="0" lang="en-GB" sz="12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nd</a:t>
                      </a:r>
                      <a:r>
                        <a:rPr kumimoji="0" lang="en-GB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/>
                          <a:ea typeface="Tahoma"/>
                          <a:cs typeface="Tahoma"/>
                        </a:rPr>
                        <a:t> Dessert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Individual </a:t>
                      </a: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14.8g</a:t>
                      </a: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</a:t>
                      </a:r>
                      <a:r>
                        <a:rPr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7.8g</a:t>
                      </a:r>
                      <a:r>
                        <a:rPr kumimoji="0" lang="en-GB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endParaRPr kumimoji="0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200" b="1" i="0" dirty="0">
                          <a:latin typeface="+mn-lt"/>
                          <a:ea typeface="Tahoma"/>
                          <a:cs typeface="Tahoma"/>
                        </a:rPr>
                        <a:t>Fruit</a:t>
                      </a: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 Salad &amp; </a:t>
                      </a:r>
                      <a:endParaRPr lang="en-GB" sz="1200" b="1" i="0" baseline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14255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endParaRPr lang="en-GB" sz="10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Fruit Salad &amp;</a:t>
                      </a:r>
                      <a:r>
                        <a:rPr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 </a:t>
                      </a:r>
                      <a:endParaRPr kumimoji="0" lang="en-GB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kumimoji="0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dirty="0">
                          <a:latin typeface="+mn-lt"/>
                          <a:ea typeface="Tahoma"/>
                          <a:cs typeface="Tahoma"/>
                        </a:rPr>
                        <a:t>Fruit</a:t>
                      </a:r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 Salad &amp; </a:t>
                      </a:r>
                      <a:endParaRPr lang="en-GB" sz="1200" b="1" i="0" baseline="0" dirty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GB" sz="1200" b="1" i="0" baseline="0" dirty="0">
                          <a:latin typeface="+mn-lt"/>
                          <a:ea typeface="Tahoma"/>
                          <a:cs typeface="Tahoma"/>
                        </a:rPr>
                        <a:t>Yoghurt </a:t>
                      </a:r>
                      <a:r>
                        <a:rPr lang="en-GB" sz="1000" b="1" i="0" baseline="0" dirty="0">
                          <a:solidFill>
                            <a:srgbClr val="FF0000"/>
                          </a:solidFill>
                          <a:latin typeface="+mn-lt"/>
                          <a:ea typeface="Tahoma"/>
                          <a:cs typeface="Tahoma"/>
                        </a:rPr>
                        <a:t>MILK</a:t>
                      </a:r>
                      <a:endParaRPr lang="en-GB" sz="1000" b="1" i="0" dirty="0">
                        <a:solidFill>
                          <a:srgbClr val="FF0000"/>
                        </a:solidFill>
                        <a:latin typeface="+mn-lt"/>
                        <a:ea typeface="Tahoma"/>
                        <a:cs typeface="Tahoma"/>
                      </a:endParaRPr>
                    </a:p>
                  </a:txBody>
                  <a:tcPr marL="41264" marR="4126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550963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428" y="148416"/>
            <a:ext cx="3042168" cy="4730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5404" y="55672"/>
            <a:ext cx="62806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Menu </a:t>
            </a:r>
          </a:p>
          <a:p>
            <a:r>
              <a:rPr lang="en-GB" sz="1400" b="1" dirty="0"/>
              <a:t>W/C: </a:t>
            </a:r>
            <a:r>
              <a:rPr lang="en-GB" sz="1400" b="1" dirty="0" smtClean="0"/>
              <a:t>4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May, 1</a:t>
            </a:r>
            <a:r>
              <a:rPr lang="en-GB" sz="1400" b="1" baseline="30000" dirty="0" smtClean="0"/>
              <a:t>st</a:t>
            </a:r>
            <a:r>
              <a:rPr lang="en-GB" sz="1400" b="1" dirty="0" smtClean="0"/>
              <a:t> June, 22</a:t>
            </a:r>
            <a:r>
              <a:rPr lang="en-GB" sz="1400" b="1" baseline="30000" dirty="0" smtClean="0"/>
              <a:t>nd</a:t>
            </a:r>
            <a:r>
              <a:rPr lang="en-GB" sz="1400" b="1" dirty="0" smtClean="0"/>
              <a:t> June and 13</a:t>
            </a:r>
            <a:r>
              <a:rPr lang="en-GB" sz="1400" b="1" baseline="30000" dirty="0" smtClean="0"/>
              <a:t>th</a:t>
            </a:r>
            <a:r>
              <a:rPr lang="en-GB" sz="1400" b="1" dirty="0" smtClean="0"/>
              <a:t> July</a:t>
            </a:r>
            <a:endParaRPr lang="en-GB" sz="1400" b="1" dirty="0"/>
          </a:p>
          <a:p>
            <a:r>
              <a:rPr lang="en-GB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6169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932</TotalTime>
  <Words>695</Words>
  <Application>Microsoft Office PowerPoint</Application>
  <PresentationFormat>A4 Paper (210x297 mm)</PresentationFormat>
  <Paragraphs>237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Bedwell</dc:creator>
  <cp:lastModifiedBy>Dawn-Marie Owens</cp:lastModifiedBy>
  <cp:revision>76</cp:revision>
  <cp:lastPrinted>2025-11-07T10:41:10Z</cp:lastPrinted>
  <dcterms:created xsi:type="dcterms:W3CDTF">2020-03-09T12:00:41Z</dcterms:created>
  <dcterms:modified xsi:type="dcterms:W3CDTF">2026-03-03T11:23:06Z</dcterms:modified>
</cp:coreProperties>
</file>