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1f0fed5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1f0fed5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1f0fed5d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1f0fed5d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1f0fed5d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1f0fed5d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1f0fed5d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1f0fed5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1f0fed5d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1f0fed5d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1f0fed5d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1f0fed5d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1f0fed5d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1f0fed5d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1f0fed5d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1f0fed5d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1f0fed5d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1f0fed5d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1f0fed5d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1f0fed5d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8055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87526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27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575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191160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79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55127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16586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9341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6199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10/2/2019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99580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10905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10/2/2019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915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uthmiskin.com/en/find-out-more/parents/#lg=1&amp;slide=3"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ruthmiskin.com/en/find-out-more/parents/#lg=1&amp;slide=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ruthmiskin.com/en/find-out-more/parents/#lg=1&amp;slide=1"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ruthmiskin.com/en/find-out-more/parents/#lg=1&amp;slide=2"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 name="Subtitle 1"/>
          <p:cNvSpPr>
            <a:spLocks noGrp="1"/>
          </p:cNvSpPr>
          <p:nvPr>
            <p:ph type="subTitle" idx="1"/>
          </p:nvPr>
        </p:nvSpPr>
        <p:spPr/>
        <p:txBody>
          <a:bodyPr/>
          <a:lstStyle/>
          <a:p>
            <a:endParaRPr lang="en-GB"/>
          </a:p>
        </p:txBody>
      </p:sp>
      <p:pic>
        <p:nvPicPr>
          <p:cNvPr id="56" name="Google Shape;56;p13"/>
          <p:cNvPicPr preferRelativeResize="0"/>
          <p:nvPr/>
        </p:nvPicPr>
        <p:blipFill>
          <a:blip r:embed="rId3">
            <a:alphaModFix/>
          </a:blip>
          <a:stretch>
            <a:fillRect/>
          </a:stretch>
        </p:blipFill>
        <p:spPr>
          <a:xfrm>
            <a:off x="1399350" y="673188"/>
            <a:ext cx="7259699" cy="21953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20328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0070C0"/>
                </a:solidFill>
              </a:rPr>
              <a:t>How can you help at home?</a:t>
            </a:r>
            <a:endParaRPr sz="4000" dirty="0">
              <a:solidFill>
                <a:srgbClr val="0070C0"/>
              </a:solidFill>
            </a:endParaRPr>
          </a:p>
        </p:txBody>
      </p:sp>
      <p:sp>
        <p:nvSpPr>
          <p:cNvPr id="114" name="Google Shape;114;p22"/>
          <p:cNvSpPr txBox="1">
            <a:spLocks noGrp="1"/>
          </p:cNvSpPr>
          <p:nvPr>
            <p:ph type="body" idx="1"/>
          </p:nvPr>
        </p:nvSpPr>
        <p:spPr>
          <a:xfrm>
            <a:off x="311700" y="866950"/>
            <a:ext cx="8520600" cy="301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rgbClr val="0070C0"/>
                </a:solidFill>
                <a:hlinkClick r:id="rId3"/>
              </a:rPr>
              <a:t>https://www.ruthmiskin.com/en/find-out-more/parents/#lg=1&amp;slide=3</a:t>
            </a:r>
            <a:endParaRPr>
              <a:solidFill>
                <a:srgbClr val="0070C0"/>
              </a:solidFill>
            </a:endParaRPr>
          </a:p>
          <a:p>
            <a:pPr marL="0" lvl="0" indent="0" algn="l" rtl="0">
              <a:spcBef>
                <a:spcPts val="1600"/>
              </a:spcBef>
              <a:spcAft>
                <a:spcPts val="1600"/>
              </a:spcAft>
              <a:buNone/>
            </a:pPr>
            <a:endParaRPr>
              <a:solidFill>
                <a:srgbClr val="0070C0"/>
              </a:solidFill>
            </a:endParaRPr>
          </a:p>
        </p:txBody>
      </p:sp>
      <p:pic>
        <p:nvPicPr>
          <p:cNvPr id="115" name="Google Shape;115;p22"/>
          <p:cNvPicPr preferRelativeResize="0"/>
          <p:nvPr/>
        </p:nvPicPr>
        <p:blipFill>
          <a:blip r:embed="rId4">
            <a:alphaModFix/>
          </a:blip>
          <a:stretch>
            <a:fillRect/>
          </a:stretch>
        </p:blipFill>
        <p:spPr>
          <a:xfrm>
            <a:off x="457200" y="1370755"/>
            <a:ext cx="8224750" cy="3504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70C0"/>
                </a:solidFill>
              </a:rPr>
              <a:t>Any questions?</a:t>
            </a:r>
            <a:endParaRPr dirty="0">
              <a:solidFill>
                <a:srgbClr val="0070C0"/>
              </a:solidFill>
            </a:endParaRPr>
          </a:p>
        </p:txBody>
      </p:sp>
      <p:sp>
        <p:nvSpPr>
          <p:cNvPr id="121" name="Google Shape;121;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rgbClr val="0070C0"/>
                </a:solidFill>
              </a:rPr>
              <a:t>What is phonics?</a:t>
            </a:r>
            <a:endParaRPr sz="4400" dirty="0">
              <a:solidFill>
                <a:srgbClr val="0070C0"/>
              </a:solidFill>
            </a:endParaRPr>
          </a:p>
        </p:txBody>
      </p:sp>
      <p:sp>
        <p:nvSpPr>
          <p:cNvPr id="62" name="Google Shape;62;p14"/>
          <p:cNvSpPr txBox="1">
            <a:spLocks noGrp="1"/>
          </p:cNvSpPr>
          <p:nvPr>
            <p:ph type="body" idx="1"/>
          </p:nvPr>
        </p:nvSpPr>
        <p:spPr>
          <a:xfrm>
            <a:off x="311700" y="212993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dirty="0">
                <a:solidFill>
                  <a:srgbClr val="0070C0"/>
                </a:solidFill>
                <a:hlinkClick r:id="rId3"/>
              </a:rPr>
              <a:t>https://www.ruthmiskin.com/en/find-out-more/parents/#lg=1&amp;slide=0</a:t>
            </a:r>
            <a:endParaRPr dirty="0">
              <a:solidFill>
                <a:srgbClr val="0070C0"/>
              </a:solidFill>
            </a:endParaRPr>
          </a:p>
          <a:p>
            <a:pPr marL="0" lvl="0" indent="0" algn="l" rtl="0">
              <a:spcBef>
                <a:spcPts val="1600"/>
              </a:spcBef>
              <a:spcAft>
                <a:spcPts val="1600"/>
              </a:spcAft>
              <a:buNone/>
            </a:pPr>
            <a:r>
              <a:rPr lang="en" sz="3000" dirty="0">
                <a:solidFill>
                  <a:srgbClr val="0070C0"/>
                </a:solidFill>
                <a:highlight>
                  <a:srgbClr val="FFFFFF"/>
                </a:highlight>
              </a:rPr>
              <a:t>Phonics is a way of teaching children how to read and write. It helps children hear, identify and use different sounds that distinguish one word from another in the English language.</a:t>
            </a:r>
            <a:endParaRPr sz="30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70C0"/>
                </a:solidFill>
              </a:rPr>
              <a:t>What is Read Write Inc?</a:t>
            </a:r>
            <a:endParaRPr sz="3600" dirty="0">
              <a:solidFill>
                <a:srgbClr val="0070C0"/>
              </a:solidFill>
            </a:endParaRPr>
          </a:p>
        </p:txBody>
      </p:sp>
      <p:sp>
        <p:nvSpPr>
          <p:cNvPr id="68" name="Google Shape;68;p15"/>
          <p:cNvSpPr txBox="1">
            <a:spLocks noGrp="1"/>
          </p:cNvSpPr>
          <p:nvPr>
            <p:ph type="body" idx="1"/>
          </p:nvPr>
        </p:nvSpPr>
        <p:spPr>
          <a:xfrm>
            <a:off x="311700" y="1762074"/>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dirty="0">
                <a:solidFill>
                  <a:srgbClr val="0070C0"/>
                </a:solidFill>
                <a:hlinkClick r:id="rId3"/>
              </a:rPr>
              <a:t>https://www.ruthmiskin.com/en/find-out-more/parents/#lg=1&amp;slide=1</a:t>
            </a:r>
            <a:endParaRPr dirty="0">
              <a:solidFill>
                <a:srgbClr val="0070C0"/>
              </a:solidFill>
            </a:endParaRPr>
          </a:p>
          <a:p>
            <a:pPr marL="0" lvl="0" indent="0" algn="l" rtl="0">
              <a:spcBef>
                <a:spcPts val="1600"/>
              </a:spcBef>
              <a:spcAft>
                <a:spcPts val="0"/>
              </a:spcAft>
              <a:buNone/>
            </a:pPr>
            <a:r>
              <a:rPr lang="en" dirty="0">
                <a:solidFill>
                  <a:srgbClr val="0070C0"/>
                </a:solidFill>
              </a:rPr>
              <a:t>Read Write Inc. (RWI) is a phonics based programme, developed by Ruth Miskin, which helps children learn to read whilst also developing a wide range of vocabulary and encouraging a love of stories.</a:t>
            </a:r>
            <a:endParaRPr dirty="0">
              <a:solidFill>
                <a:srgbClr val="0070C0"/>
              </a:solidFill>
            </a:endParaRPr>
          </a:p>
          <a:p>
            <a:pPr marL="0" lvl="0" indent="0" algn="l" rtl="0">
              <a:spcBef>
                <a:spcPts val="1600"/>
              </a:spcBef>
              <a:spcAft>
                <a:spcPts val="1600"/>
              </a:spcAft>
              <a:buNone/>
            </a:pPr>
            <a:r>
              <a:rPr lang="en" dirty="0">
                <a:solidFill>
                  <a:srgbClr val="0070C0"/>
                </a:solidFill>
              </a:rPr>
              <a:t>The RWI programme is for primary school children learning to read. Children will begin the programme in Reception and will remain on the programme until they are reading fluently. Our aim is for most children to be off the scheme by the end of Year 2.</a:t>
            </a:r>
            <a:endParaRPr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3600" dirty="0">
                <a:solidFill>
                  <a:srgbClr val="0070C0"/>
                </a:solidFill>
              </a:rPr>
              <a:t>How will it work?</a:t>
            </a:r>
            <a:endParaRPr sz="3600" dirty="0">
              <a:solidFill>
                <a:srgbClr val="0070C0"/>
              </a:solidFill>
            </a:endParaRPr>
          </a:p>
        </p:txBody>
      </p:sp>
      <p:sp>
        <p:nvSpPr>
          <p:cNvPr id="74" name="Google Shape;74;p16"/>
          <p:cNvSpPr txBox="1">
            <a:spLocks noGrp="1"/>
          </p:cNvSpPr>
          <p:nvPr>
            <p:ph type="body" idx="1"/>
          </p:nvPr>
        </p:nvSpPr>
        <p:spPr>
          <a:xfrm>
            <a:off x="311700" y="1793604"/>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dirty="0">
                <a:solidFill>
                  <a:srgbClr val="0070C0"/>
                </a:solidFill>
              </a:rPr>
              <a:t>In Reception, children will be taught 4-5 sounds a week and will be assessed regularly. When they have reached an appropriate level they will be grouped according to their reading level, and will be taught for up to an hour, when they will start reading and writing alongside the new sounds.</a:t>
            </a:r>
            <a:endParaRPr sz="2600" dirty="0">
              <a:solidFill>
                <a:srgbClr val="0070C0"/>
              </a:solidFill>
            </a:endParaRPr>
          </a:p>
          <a:p>
            <a:pPr marL="0" lvl="0" indent="0" algn="l" rtl="0">
              <a:spcBef>
                <a:spcPts val="1600"/>
              </a:spcBef>
              <a:spcAft>
                <a:spcPts val="1600"/>
              </a:spcAft>
              <a:buNone/>
            </a:pPr>
            <a:endParaRPr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rPr>
              <a:t>What does the RWI teaching process look like at Kingston St Mary?</a:t>
            </a:r>
            <a:endParaRPr dirty="0">
              <a:solidFill>
                <a:srgbClr val="0070C0"/>
              </a:solidFill>
            </a:endParaRPr>
          </a:p>
        </p:txBody>
      </p:sp>
      <p:sp>
        <p:nvSpPr>
          <p:cNvPr id="80" name="Google Shape;80;p17"/>
          <p:cNvSpPr txBox="1">
            <a:spLocks noGrp="1"/>
          </p:cNvSpPr>
          <p:nvPr>
            <p:ph type="body" idx="1"/>
          </p:nvPr>
        </p:nvSpPr>
        <p:spPr>
          <a:xfrm>
            <a:off x="311700" y="1793604"/>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dirty="0">
                <a:solidFill>
                  <a:srgbClr val="0070C0"/>
                </a:solidFill>
              </a:rPr>
              <a:t>Children are first taught the pure ‘Set 1 sounds’ so that they will be able to blend the sounds in words more easily. In school, we call this ‘Fred Talk’. We do not use letter names at this stage; we simply focus on the sounds that are used to sound out words. At this stage, the children are not only taught the ‘sound’ the letter makes but also how to form the letter using a rhyme and a picture prompt. When using these sounds to sound out words in ‘Fred Talk’ we do so like this: m-a-t (mat) c-a-t (cat) f-r-o-g (frog)</a:t>
            </a:r>
            <a:endParaRPr sz="2200" dirty="0">
              <a:solidFill>
                <a:srgbClr val="0070C0"/>
              </a:solidFill>
            </a:endParaRPr>
          </a:p>
          <a:p>
            <a:pPr marL="0" lvl="0" indent="0" algn="l" rtl="0">
              <a:spcBef>
                <a:spcPts val="1600"/>
              </a:spcBef>
              <a:spcAft>
                <a:spcPts val="1600"/>
              </a:spcAft>
              <a:buNone/>
            </a:pPr>
            <a:endParaRPr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70C0"/>
              </a:solidFill>
            </a:endParaRPr>
          </a:p>
          <a:p>
            <a:pPr marL="0" lvl="0" indent="0" algn="l" rtl="0">
              <a:spcBef>
                <a:spcPts val="1600"/>
              </a:spcBef>
              <a:spcAft>
                <a:spcPts val="0"/>
              </a:spcAft>
              <a:buNone/>
            </a:pPr>
            <a:endParaRPr dirty="0">
              <a:solidFill>
                <a:srgbClr val="0070C0"/>
              </a:solidFill>
            </a:endParaRPr>
          </a:p>
          <a:p>
            <a:pPr marL="0" lvl="0" indent="0" algn="l" rtl="0">
              <a:spcBef>
                <a:spcPts val="1600"/>
              </a:spcBef>
              <a:spcAft>
                <a:spcPts val="0"/>
              </a:spcAft>
              <a:buNone/>
            </a:pPr>
            <a:endParaRPr dirty="0">
              <a:solidFill>
                <a:srgbClr val="0070C0"/>
              </a:solidFill>
            </a:endParaRPr>
          </a:p>
          <a:p>
            <a:pPr marL="0" lvl="0" indent="0" algn="l" rtl="0">
              <a:spcBef>
                <a:spcPts val="1600"/>
              </a:spcBef>
              <a:spcAft>
                <a:spcPts val="0"/>
              </a:spcAft>
              <a:buNone/>
            </a:pPr>
            <a:endParaRPr dirty="0">
              <a:solidFill>
                <a:srgbClr val="0070C0"/>
              </a:solidFill>
            </a:endParaRPr>
          </a:p>
          <a:p>
            <a:pPr marL="0" lvl="0" indent="0" algn="l" rtl="0">
              <a:spcBef>
                <a:spcPts val="1600"/>
              </a:spcBef>
              <a:spcAft>
                <a:spcPts val="0"/>
              </a:spcAft>
              <a:buNone/>
            </a:pPr>
            <a:endParaRPr dirty="0">
              <a:solidFill>
                <a:srgbClr val="0070C0"/>
              </a:solidFill>
            </a:endParaRPr>
          </a:p>
          <a:p>
            <a:pPr marL="0" lvl="0" indent="0" algn="l" rtl="0">
              <a:spcBef>
                <a:spcPts val="1600"/>
              </a:spcBef>
              <a:spcAft>
                <a:spcPts val="1600"/>
              </a:spcAft>
              <a:buNone/>
            </a:pPr>
            <a:r>
              <a:rPr lang="en" dirty="0">
                <a:solidFill>
                  <a:srgbClr val="0070C0"/>
                </a:solidFill>
              </a:rPr>
              <a:t>Once your child knows all the Set 1 sounds and is able to read words using ‘Fred Talk’ they will move into a group where they will begin reading simple ‘ditties’ and storybooks and completing writing activities to challenge them further. Your child will also begin to learn ‘Set 2 sounds’.</a:t>
            </a:r>
            <a:endParaRPr dirty="0">
              <a:solidFill>
                <a:srgbClr val="0070C0"/>
              </a:solidFill>
            </a:endParaRPr>
          </a:p>
        </p:txBody>
      </p:sp>
      <p:pic>
        <p:nvPicPr>
          <p:cNvPr id="87" name="Google Shape;87;p18"/>
          <p:cNvPicPr preferRelativeResize="0"/>
          <p:nvPr/>
        </p:nvPicPr>
        <p:blipFill>
          <a:blip r:embed="rId3">
            <a:alphaModFix/>
          </a:blip>
          <a:stretch>
            <a:fillRect/>
          </a:stretch>
        </p:blipFill>
        <p:spPr>
          <a:xfrm>
            <a:off x="155850" y="135201"/>
            <a:ext cx="8832299" cy="360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70C0"/>
              </a:solidFill>
            </a:endParaRPr>
          </a:p>
        </p:txBody>
      </p:sp>
      <p:sp>
        <p:nvSpPr>
          <p:cNvPr id="93" name="Google Shape;93;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rgbClr val="0070C0"/>
              </a:solidFill>
            </a:endParaRPr>
          </a:p>
        </p:txBody>
      </p:sp>
      <p:pic>
        <p:nvPicPr>
          <p:cNvPr id="94" name="Google Shape;94;p19"/>
          <p:cNvPicPr preferRelativeResize="0"/>
          <p:nvPr/>
        </p:nvPicPr>
        <p:blipFill>
          <a:blip r:embed="rId3">
            <a:alphaModFix/>
          </a:blip>
          <a:stretch>
            <a:fillRect/>
          </a:stretch>
        </p:blipFill>
        <p:spPr>
          <a:xfrm>
            <a:off x="0" y="371552"/>
            <a:ext cx="9144002" cy="44003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Clr>
                <a:schemeClr val="dk1"/>
              </a:buClr>
              <a:buSzPts val="1100"/>
              <a:buFont typeface="Arial"/>
              <a:buNone/>
            </a:pPr>
            <a:r>
              <a:rPr lang="en" sz="1100" u="sng">
                <a:solidFill>
                  <a:schemeClr val="accent5"/>
                </a:solidFill>
                <a:hlinkClick r:id="rId3"/>
              </a:rPr>
              <a:t>https://www.ruthmiskin.com/en/find-out-more/parents/#lg=1&amp;slide=2</a:t>
            </a:r>
            <a:endParaRPr/>
          </a:p>
        </p:txBody>
      </p:sp>
      <p:pic>
        <p:nvPicPr>
          <p:cNvPr id="101" name="Google Shape;101;p20"/>
          <p:cNvPicPr preferRelativeResize="0"/>
          <p:nvPr/>
        </p:nvPicPr>
        <p:blipFill>
          <a:blip r:embed="rId4">
            <a:alphaModFix/>
          </a:blip>
          <a:stretch>
            <a:fillRect/>
          </a:stretch>
        </p:blipFill>
        <p:spPr>
          <a:xfrm>
            <a:off x="0" y="1751135"/>
            <a:ext cx="9143999" cy="16412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30839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70C0"/>
                </a:solidFill>
              </a:rPr>
              <a:t>What are Red and Green Words?</a:t>
            </a:r>
            <a:endParaRPr sz="3600" dirty="0">
              <a:solidFill>
                <a:srgbClr val="0070C0"/>
              </a:solidFill>
            </a:endParaRPr>
          </a:p>
        </p:txBody>
      </p:sp>
      <p:sp>
        <p:nvSpPr>
          <p:cNvPr id="107" name="Google Shape;107;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70C0"/>
                </a:solidFill>
              </a:rPr>
              <a:t>Green words are regular words which are spelt phonetically such as ‘cat’ or ‘hop’. Red words are unable to be sounded out and so are irregular (common exception words). Children simply must learn to recognise, read and spell these words as they cannot be sounded out using any sort of phonics strategy. These words are printed in red ink in the RWI books.</a:t>
            </a:r>
            <a:endParaRPr dirty="0">
              <a:solidFill>
                <a:srgbClr val="0070C0"/>
              </a:solidFill>
            </a:endParaRPr>
          </a:p>
        </p:txBody>
      </p:sp>
      <p:pic>
        <p:nvPicPr>
          <p:cNvPr id="108" name="Google Shape;108;p21"/>
          <p:cNvPicPr preferRelativeResize="0"/>
          <p:nvPr/>
        </p:nvPicPr>
        <p:blipFill>
          <a:blip r:embed="rId3">
            <a:alphaModFix/>
          </a:blip>
          <a:stretch>
            <a:fillRect/>
          </a:stretch>
        </p:blipFill>
        <p:spPr>
          <a:xfrm>
            <a:off x="55775" y="3040744"/>
            <a:ext cx="9144000" cy="1738313"/>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TotalTime>
  <Words>496</Words>
  <Application>Microsoft Office PowerPoint</Application>
  <PresentationFormat>On-screen Show (16:9)</PresentationFormat>
  <Paragraphs>29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PowerPoint Presentation</vt:lpstr>
      <vt:lpstr>What is phonics?</vt:lpstr>
      <vt:lpstr>What is Read Write Inc?</vt:lpstr>
      <vt:lpstr>How will it work?</vt:lpstr>
      <vt:lpstr>What does the RWI teaching process look like at Kingston St Mary?</vt:lpstr>
      <vt:lpstr>PowerPoint Presentation</vt:lpstr>
      <vt:lpstr>PowerPoint Presentation</vt:lpstr>
      <vt:lpstr>PowerPoint Presentation</vt:lpstr>
      <vt:lpstr>What are Red and Green Words?</vt:lpstr>
      <vt:lpstr>How can you help at home?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Woodward</dc:creator>
  <cp:lastModifiedBy>Emily Woodward</cp:lastModifiedBy>
  <cp:revision>3</cp:revision>
  <dcterms:modified xsi:type="dcterms:W3CDTF">2019-10-02T11:12:33Z</dcterms:modified>
</cp:coreProperties>
</file>