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58" r:id="rId5"/>
    <p:sldId id="260" r:id="rId6"/>
    <p:sldId id="261" r:id="rId7"/>
    <p:sldId id="262" r:id="rId8"/>
    <p:sldId id="263" r:id="rId9"/>
    <p:sldId id="264" r:id="rId10"/>
    <p:sldId id="296" r:id="rId11"/>
    <p:sldId id="297" r:id="rId12"/>
    <p:sldId id="265" r:id="rId13"/>
    <p:sldId id="298" r:id="rId14"/>
    <p:sldId id="266" r:id="rId15"/>
    <p:sldId id="267"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855E2C3-DBCC-45C2-A116-DBA130909D92}" v="164" dt="2019-10-22T20:26:57.72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72" autoAdjust="0"/>
    <p:restoredTop sz="94660"/>
  </p:normalViewPr>
  <p:slideViewPr>
    <p:cSldViewPr snapToGrid="0">
      <p:cViewPr varScale="1">
        <p:scale>
          <a:sx n="73" d="100"/>
          <a:sy n="73" d="100"/>
        </p:scale>
        <p:origin x="41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harlotte O'Leary" userId="77021eb5ca105c23" providerId="Windows Live" clId="Web-{2D32F440-8D98-4418-BB0E-075AFF9822D2}"/>
    <pc:docChg chg="addSld modSld">
      <pc:chgData name="Charlotte O'Leary" userId="77021eb5ca105c23" providerId="Windows Live" clId="Web-{2D32F440-8D98-4418-BB0E-075AFF9822D2}" dt="2019-10-20T10:06:42.640" v="126" actId="20577"/>
      <pc:docMkLst>
        <pc:docMk/>
      </pc:docMkLst>
      <pc:sldChg chg="modSp">
        <pc:chgData name="Charlotte O'Leary" userId="77021eb5ca105c23" providerId="Windows Live" clId="Web-{2D32F440-8D98-4418-BB0E-075AFF9822D2}" dt="2019-10-20T10:04:52.779" v="39" actId="20577"/>
        <pc:sldMkLst>
          <pc:docMk/>
          <pc:sldMk cId="965565023" sldId="264"/>
        </pc:sldMkLst>
        <pc:spChg chg="mod">
          <ac:chgData name="Charlotte O'Leary" userId="77021eb5ca105c23" providerId="Windows Live" clId="Web-{2D32F440-8D98-4418-BB0E-075AFF9822D2}" dt="2019-10-20T10:04:52.779" v="39" actId="20577"/>
          <ac:spMkLst>
            <pc:docMk/>
            <pc:sldMk cId="965565023" sldId="264"/>
            <ac:spMk id="2" creationId="{D812035D-B4C2-4451-BB35-983808153C0C}"/>
          </ac:spMkLst>
        </pc:spChg>
      </pc:sldChg>
      <pc:sldChg chg="modSp">
        <pc:chgData name="Charlotte O'Leary" userId="77021eb5ca105c23" providerId="Windows Live" clId="Web-{2D32F440-8D98-4418-BB0E-075AFF9822D2}" dt="2019-10-20T10:05:30.561" v="59" actId="20577"/>
        <pc:sldMkLst>
          <pc:docMk/>
          <pc:sldMk cId="700521268" sldId="265"/>
        </pc:sldMkLst>
        <pc:spChg chg="mod">
          <ac:chgData name="Charlotte O'Leary" userId="77021eb5ca105c23" providerId="Windows Live" clId="Web-{2D32F440-8D98-4418-BB0E-075AFF9822D2}" dt="2019-10-20T10:05:30.561" v="59" actId="20577"/>
          <ac:spMkLst>
            <pc:docMk/>
            <pc:sldMk cId="700521268" sldId="265"/>
            <ac:spMk id="2" creationId="{39E1E3C2-A024-485A-8E6A-E9FE2C998D19}"/>
          </ac:spMkLst>
        </pc:spChg>
      </pc:sldChg>
      <pc:sldChg chg="addSp modSp new mod setBg">
        <pc:chgData name="Charlotte O'Leary" userId="77021eb5ca105c23" providerId="Windows Live" clId="Web-{2D32F440-8D98-4418-BB0E-075AFF9822D2}" dt="2019-10-20T10:06:42.640" v="125" actId="20577"/>
        <pc:sldMkLst>
          <pc:docMk/>
          <pc:sldMk cId="2306998281" sldId="266"/>
        </pc:sldMkLst>
        <pc:spChg chg="add mod">
          <ac:chgData name="Charlotte O'Leary" userId="77021eb5ca105c23" providerId="Windows Live" clId="Web-{2D32F440-8D98-4418-BB0E-075AFF9822D2}" dt="2019-10-20T10:06:42.640" v="125" actId="20577"/>
          <ac:spMkLst>
            <pc:docMk/>
            <pc:sldMk cId="2306998281" sldId="266"/>
            <ac:spMk id="2" creationId="{202713E8-3697-4367-9B6A-78C1225BE97E}"/>
          </ac:spMkLst>
        </pc:spChg>
      </pc:sldChg>
    </pc:docChg>
  </pc:docChgLst>
  <pc:docChgLst>
    <pc:chgData name="Charlotte O'Leary" userId="77021eb5ca105c23" providerId="LiveId" clId="{8855E2C3-DBCC-45C2-A116-DBA130909D92}"/>
    <pc:docChg chg="undo custSel mod addSld modSld sldOrd">
      <pc:chgData name="Charlotte O'Leary" userId="77021eb5ca105c23" providerId="LiveId" clId="{8855E2C3-DBCC-45C2-A116-DBA130909D92}" dt="2019-10-22T20:26:57.727" v="1271"/>
      <pc:docMkLst>
        <pc:docMk/>
      </pc:docMkLst>
      <pc:sldChg chg="setBg modAnim">
        <pc:chgData name="Charlotte O'Leary" userId="77021eb5ca105c23" providerId="LiveId" clId="{8855E2C3-DBCC-45C2-A116-DBA130909D92}" dt="2019-10-22T20:12:44.405" v="1200"/>
        <pc:sldMkLst>
          <pc:docMk/>
          <pc:sldMk cId="377541119" sldId="257"/>
        </pc:sldMkLst>
      </pc:sldChg>
      <pc:sldChg chg="modSp setBg modAnim">
        <pc:chgData name="Charlotte O'Leary" userId="77021eb5ca105c23" providerId="LiveId" clId="{8855E2C3-DBCC-45C2-A116-DBA130909D92}" dt="2019-10-22T20:17:29.804" v="1212"/>
        <pc:sldMkLst>
          <pc:docMk/>
          <pc:sldMk cId="4006014496" sldId="258"/>
        </pc:sldMkLst>
        <pc:spChg chg="mod">
          <ac:chgData name="Charlotte O'Leary" userId="77021eb5ca105c23" providerId="LiveId" clId="{8855E2C3-DBCC-45C2-A116-DBA130909D92}" dt="2019-10-21T13:53:20.778" v="538" actId="113"/>
          <ac:spMkLst>
            <pc:docMk/>
            <pc:sldMk cId="4006014496" sldId="258"/>
            <ac:spMk id="2" creationId="{679BA073-70E8-40BB-9052-96B6FC8727EB}"/>
          </ac:spMkLst>
        </pc:spChg>
      </pc:sldChg>
      <pc:sldChg chg="delSp modSp setBg modAnim">
        <pc:chgData name="Charlotte O'Leary" userId="77021eb5ca105c23" providerId="LiveId" clId="{8855E2C3-DBCC-45C2-A116-DBA130909D92}" dt="2019-10-22T20:17:00.731" v="1208"/>
        <pc:sldMkLst>
          <pc:docMk/>
          <pc:sldMk cId="1477202793" sldId="259"/>
        </pc:sldMkLst>
        <pc:spChg chg="mod">
          <ac:chgData name="Charlotte O'Leary" userId="77021eb5ca105c23" providerId="LiveId" clId="{8855E2C3-DBCC-45C2-A116-DBA130909D92}" dt="2019-10-21T13:53:05.761" v="537" actId="113"/>
          <ac:spMkLst>
            <pc:docMk/>
            <pc:sldMk cId="1477202793" sldId="259"/>
            <ac:spMk id="2" creationId="{413329D2-038D-4C25-9B3B-214180ACE6EA}"/>
          </ac:spMkLst>
        </pc:spChg>
        <pc:spChg chg="del">
          <ac:chgData name="Charlotte O'Leary" userId="77021eb5ca105c23" providerId="LiveId" clId="{8855E2C3-DBCC-45C2-A116-DBA130909D92}" dt="2019-10-21T13:52:55.246" v="533" actId="478"/>
          <ac:spMkLst>
            <pc:docMk/>
            <pc:sldMk cId="1477202793" sldId="259"/>
            <ac:spMk id="3" creationId="{BF551B6B-8313-4FC5-98F5-C38CC06B7509}"/>
          </ac:spMkLst>
        </pc:spChg>
      </pc:sldChg>
      <pc:sldChg chg="modSp setBg modAnim">
        <pc:chgData name="Charlotte O'Leary" userId="77021eb5ca105c23" providerId="LiveId" clId="{8855E2C3-DBCC-45C2-A116-DBA130909D92}" dt="2019-10-22T20:19:26.596" v="1238"/>
        <pc:sldMkLst>
          <pc:docMk/>
          <pc:sldMk cId="2215640891" sldId="260"/>
        </pc:sldMkLst>
        <pc:spChg chg="mod">
          <ac:chgData name="Charlotte O'Leary" userId="77021eb5ca105c23" providerId="LiveId" clId="{8855E2C3-DBCC-45C2-A116-DBA130909D92}" dt="2019-10-22T20:00:32.858" v="985" actId="20577"/>
          <ac:spMkLst>
            <pc:docMk/>
            <pc:sldMk cId="2215640891" sldId="260"/>
            <ac:spMk id="2" creationId="{5B25EA4C-98EE-4E86-A131-9EB3BF16E1F6}"/>
          </ac:spMkLst>
        </pc:spChg>
        <pc:picChg chg="mod">
          <ac:chgData name="Charlotte O'Leary" userId="77021eb5ca105c23" providerId="LiveId" clId="{8855E2C3-DBCC-45C2-A116-DBA130909D92}" dt="2019-10-20T21:19:13.042" v="452" actId="1076"/>
          <ac:picMkLst>
            <pc:docMk/>
            <pc:sldMk cId="2215640891" sldId="260"/>
            <ac:picMk id="3" creationId="{ACE9FB64-866C-4646-B858-F7A0EA40776D}"/>
          </ac:picMkLst>
        </pc:picChg>
        <pc:picChg chg="mod">
          <ac:chgData name="Charlotte O'Leary" userId="77021eb5ca105c23" providerId="LiveId" clId="{8855E2C3-DBCC-45C2-A116-DBA130909D92}" dt="2019-10-20T21:19:04.073" v="446" actId="1076"/>
          <ac:picMkLst>
            <pc:docMk/>
            <pc:sldMk cId="2215640891" sldId="260"/>
            <ac:picMk id="5" creationId="{1692D3F0-42A1-4608-931D-E9344FC7508D}"/>
          </ac:picMkLst>
        </pc:picChg>
        <pc:picChg chg="mod">
          <ac:chgData name="Charlotte O'Leary" userId="77021eb5ca105c23" providerId="LiveId" clId="{8855E2C3-DBCC-45C2-A116-DBA130909D92}" dt="2019-10-20T21:19:05.308" v="447" actId="1076"/>
          <ac:picMkLst>
            <pc:docMk/>
            <pc:sldMk cId="2215640891" sldId="260"/>
            <ac:picMk id="7" creationId="{7D3C6CC1-6366-44E0-9538-73A19A3D8627}"/>
          </ac:picMkLst>
        </pc:picChg>
        <pc:picChg chg="mod">
          <ac:chgData name="Charlotte O'Leary" userId="77021eb5ca105c23" providerId="LiveId" clId="{8855E2C3-DBCC-45C2-A116-DBA130909D92}" dt="2019-10-20T21:19:06.745" v="448" actId="1076"/>
          <ac:picMkLst>
            <pc:docMk/>
            <pc:sldMk cId="2215640891" sldId="260"/>
            <ac:picMk id="9" creationId="{60F1A69A-F537-4C9B-A5EC-39A31C88E9CD}"/>
          </ac:picMkLst>
        </pc:picChg>
        <pc:picChg chg="mod">
          <ac:chgData name="Charlotte O'Leary" userId="77021eb5ca105c23" providerId="LiveId" clId="{8855E2C3-DBCC-45C2-A116-DBA130909D92}" dt="2019-10-20T21:19:07.823" v="449" actId="1076"/>
          <ac:picMkLst>
            <pc:docMk/>
            <pc:sldMk cId="2215640891" sldId="260"/>
            <ac:picMk id="11" creationId="{07BAA054-126F-4C80-AD73-09AD450BD95F}"/>
          </ac:picMkLst>
        </pc:picChg>
        <pc:picChg chg="mod">
          <ac:chgData name="Charlotte O'Leary" userId="77021eb5ca105c23" providerId="LiveId" clId="{8855E2C3-DBCC-45C2-A116-DBA130909D92}" dt="2019-10-20T21:19:09.011" v="450" actId="1076"/>
          <ac:picMkLst>
            <pc:docMk/>
            <pc:sldMk cId="2215640891" sldId="260"/>
            <ac:picMk id="13" creationId="{40FC2568-80BC-4F35-86E9-3BC1B0598950}"/>
          </ac:picMkLst>
        </pc:picChg>
        <pc:picChg chg="mod">
          <ac:chgData name="Charlotte O'Leary" userId="77021eb5ca105c23" providerId="LiveId" clId="{8855E2C3-DBCC-45C2-A116-DBA130909D92}" dt="2019-10-20T21:19:11.401" v="451" actId="1076"/>
          <ac:picMkLst>
            <pc:docMk/>
            <pc:sldMk cId="2215640891" sldId="260"/>
            <ac:picMk id="15" creationId="{EBFB706E-F5E9-4D3C-A6EA-F90CF5169DA9}"/>
          </ac:picMkLst>
        </pc:picChg>
        <pc:picChg chg="mod">
          <ac:chgData name="Charlotte O'Leary" userId="77021eb5ca105c23" providerId="LiveId" clId="{8855E2C3-DBCC-45C2-A116-DBA130909D92}" dt="2019-10-22T20:18:14.403" v="1216" actId="1076"/>
          <ac:picMkLst>
            <pc:docMk/>
            <pc:sldMk cId="2215640891" sldId="260"/>
            <ac:picMk id="17" creationId="{0BB5D310-9FDE-4A78-A521-07BEAB1B1641}"/>
          </ac:picMkLst>
        </pc:picChg>
      </pc:sldChg>
      <pc:sldChg chg="modSp setBg modAnim">
        <pc:chgData name="Charlotte O'Leary" userId="77021eb5ca105c23" providerId="LiveId" clId="{8855E2C3-DBCC-45C2-A116-DBA130909D92}" dt="2019-10-22T20:21:46.997" v="1254"/>
        <pc:sldMkLst>
          <pc:docMk/>
          <pc:sldMk cId="1346764883" sldId="261"/>
        </pc:sldMkLst>
        <pc:spChg chg="mod">
          <ac:chgData name="Charlotte O'Leary" userId="77021eb5ca105c23" providerId="LiveId" clId="{8855E2C3-DBCC-45C2-A116-DBA130909D92}" dt="2019-10-22T20:01:25.961" v="993" actId="20577"/>
          <ac:spMkLst>
            <pc:docMk/>
            <pc:sldMk cId="1346764883" sldId="261"/>
            <ac:spMk id="2" creationId="{55079114-36D0-438C-8493-7BDB61FF28D1}"/>
          </ac:spMkLst>
        </pc:spChg>
      </pc:sldChg>
      <pc:sldChg chg="modSp setBg modAnim">
        <pc:chgData name="Charlotte O'Leary" userId="77021eb5ca105c23" providerId="LiveId" clId="{8855E2C3-DBCC-45C2-A116-DBA130909D92}" dt="2019-10-22T20:26:57.727" v="1271"/>
        <pc:sldMkLst>
          <pc:docMk/>
          <pc:sldMk cId="1854835215" sldId="262"/>
        </pc:sldMkLst>
        <pc:spChg chg="mod">
          <ac:chgData name="Charlotte O'Leary" userId="77021eb5ca105c23" providerId="LiveId" clId="{8855E2C3-DBCC-45C2-A116-DBA130909D92}" dt="2019-10-20T21:31:55.521" v="531" actId="20577"/>
          <ac:spMkLst>
            <pc:docMk/>
            <pc:sldMk cId="1854835215" sldId="262"/>
            <ac:spMk id="2" creationId="{BD667EFF-50B2-492B-87E8-598A6CE7A6DF}"/>
          </ac:spMkLst>
        </pc:spChg>
      </pc:sldChg>
      <pc:sldChg chg="modSp setBg modAnim">
        <pc:chgData name="Charlotte O'Leary" userId="77021eb5ca105c23" providerId="LiveId" clId="{8855E2C3-DBCC-45C2-A116-DBA130909D92}" dt="2019-10-22T20:22:50.321" v="1262"/>
        <pc:sldMkLst>
          <pc:docMk/>
          <pc:sldMk cId="4107280538" sldId="263"/>
        </pc:sldMkLst>
        <pc:spChg chg="mod">
          <ac:chgData name="Charlotte O'Leary" userId="77021eb5ca105c23" providerId="LiveId" clId="{8855E2C3-DBCC-45C2-A116-DBA130909D92}" dt="2019-10-22T20:10:42.120" v="1190" actId="313"/>
          <ac:spMkLst>
            <pc:docMk/>
            <pc:sldMk cId="4107280538" sldId="263"/>
            <ac:spMk id="2" creationId="{C966E277-54DA-4C01-B630-E72855534ED6}"/>
          </ac:spMkLst>
        </pc:spChg>
      </pc:sldChg>
      <pc:sldChg chg="modSp setBg modAnim">
        <pc:chgData name="Charlotte O'Leary" userId="77021eb5ca105c23" providerId="LiveId" clId="{8855E2C3-DBCC-45C2-A116-DBA130909D92}" dt="2019-10-22T20:22:57.295" v="1263"/>
        <pc:sldMkLst>
          <pc:docMk/>
          <pc:sldMk cId="965565023" sldId="264"/>
        </pc:sldMkLst>
        <pc:spChg chg="mod">
          <ac:chgData name="Charlotte O'Leary" userId="77021eb5ca105c23" providerId="LiveId" clId="{8855E2C3-DBCC-45C2-A116-DBA130909D92}" dt="2019-10-21T13:54:06.605" v="543" actId="1076"/>
          <ac:spMkLst>
            <pc:docMk/>
            <pc:sldMk cId="965565023" sldId="264"/>
            <ac:spMk id="2" creationId="{D812035D-B4C2-4451-BB35-983808153C0C}"/>
          </ac:spMkLst>
        </pc:spChg>
      </pc:sldChg>
      <pc:sldChg chg="addSp delSp modSp mod setBg modAnim">
        <pc:chgData name="Charlotte O'Leary" userId="77021eb5ca105c23" providerId="LiveId" clId="{8855E2C3-DBCC-45C2-A116-DBA130909D92}" dt="2019-10-22T20:26:39.950" v="1269"/>
        <pc:sldMkLst>
          <pc:docMk/>
          <pc:sldMk cId="700521268" sldId="265"/>
        </pc:sldMkLst>
        <pc:spChg chg="add del mod">
          <ac:chgData name="Charlotte O'Leary" userId="77021eb5ca105c23" providerId="LiveId" clId="{8855E2C3-DBCC-45C2-A116-DBA130909D92}" dt="2019-10-20T21:30:33.653" v="527" actId="26606"/>
          <ac:spMkLst>
            <pc:docMk/>
            <pc:sldMk cId="700521268" sldId="265"/>
            <ac:spMk id="2" creationId="{39E1E3C2-A024-485A-8E6A-E9FE2C998D19}"/>
          </ac:spMkLst>
        </pc:spChg>
        <pc:spChg chg="add del">
          <ac:chgData name="Charlotte O'Leary" userId="77021eb5ca105c23" providerId="LiveId" clId="{8855E2C3-DBCC-45C2-A116-DBA130909D92}" dt="2019-10-20T21:30:21.087" v="525" actId="26606"/>
          <ac:spMkLst>
            <pc:docMk/>
            <pc:sldMk cId="700521268" sldId="265"/>
            <ac:spMk id="7" creationId="{3B854194-185D-494D-905C-7C7CB2E30F6E}"/>
          </ac:spMkLst>
        </pc:spChg>
        <pc:spChg chg="add del">
          <ac:chgData name="Charlotte O'Leary" userId="77021eb5ca105c23" providerId="LiveId" clId="{8855E2C3-DBCC-45C2-A116-DBA130909D92}" dt="2019-10-20T21:30:21.087" v="525" actId="26606"/>
          <ac:spMkLst>
            <pc:docMk/>
            <pc:sldMk cId="700521268" sldId="265"/>
            <ac:spMk id="9" creationId="{B4F5FA0D-0104-4987-8241-EFF7C85B88DE}"/>
          </ac:spMkLst>
        </pc:spChg>
        <pc:spChg chg="add del">
          <ac:chgData name="Charlotte O'Leary" userId="77021eb5ca105c23" providerId="LiveId" clId="{8855E2C3-DBCC-45C2-A116-DBA130909D92}" dt="2019-10-20T21:30:33.653" v="527" actId="26606"/>
          <ac:spMkLst>
            <pc:docMk/>
            <pc:sldMk cId="700521268" sldId="265"/>
            <ac:spMk id="13" creationId="{46C2E80F-49A6-4372-B103-219D417A55ED}"/>
          </ac:spMkLst>
        </pc:spChg>
        <pc:graphicFrameChg chg="add del">
          <ac:chgData name="Charlotte O'Leary" userId="77021eb5ca105c23" providerId="LiveId" clId="{8855E2C3-DBCC-45C2-A116-DBA130909D92}" dt="2019-10-20T21:30:33.653" v="527" actId="26606"/>
          <ac:graphicFrameMkLst>
            <pc:docMk/>
            <pc:sldMk cId="700521268" sldId="265"/>
            <ac:graphicFrameMk id="4" creationId="{3261FE3D-71C6-414D-9741-146F33E167AF}"/>
          </ac:graphicFrameMkLst>
        </pc:graphicFrameChg>
        <pc:picChg chg="add del">
          <ac:chgData name="Charlotte O'Leary" userId="77021eb5ca105c23" providerId="LiveId" clId="{8855E2C3-DBCC-45C2-A116-DBA130909D92}" dt="2019-10-20T21:30:21.087" v="525" actId="26606"/>
          <ac:picMkLst>
            <pc:docMk/>
            <pc:sldMk cId="700521268" sldId="265"/>
            <ac:picMk id="11" creationId="{2897127E-6CEF-446C-BE87-93B7C46E49D1}"/>
          </ac:picMkLst>
        </pc:picChg>
      </pc:sldChg>
      <pc:sldChg chg="addSp delSp modSp ord setBg modAnim">
        <pc:chgData name="Charlotte O'Leary" userId="77021eb5ca105c23" providerId="LiveId" clId="{8855E2C3-DBCC-45C2-A116-DBA130909D92}" dt="2019-10-22T20:24:19.450" v="1267"/>
        <pc:sldMkLst>
          <pc:docMk/>
          <pc:sldMk cId="2306998281" sldId="266"/>
        </pc:sldMkLst>
        <pc:spChg chg="add del mod">
          <ac:chgData name="Charlotte O'Leary" userId="77021eb5ca105c23" providerId="LiveId" clId="{8855E2C3-DBCC-45C2-A116-DBA130909D92}" dt="2019-10-20T20:35:12.297" v="113"/>
          <ac:spMkLst>
            <pc:docMk/>
            <pc:sldMk cId="2306998281" sldId="266"/>
            <ac:spMk id="3" creationId="{618C0555-19C1-4F66-805E-C6CD2B507885}"/>
          </ac:spMkLst>
        </pc:spChg>
        <pc:spChg chg="add del mod">
          <ac:chgData name="Charlotte O'Leary" userId="77021eb5ca105c23" providerId="LiveId" clId="{8855E2C3-DBCC-45C2-A116-DBA130909D92}" dt="2019-10-20T20:35:12.281" v="111" actId="478"/>
          <ac:spMkLst>
            <pc:docMk/>
            <pc:sldMk cId="2306998281" sldId="266"/>
            <ac:spMk id="4" creationId="{1492569E-247F-42D2-8F4B-6A77251AF8F5}"/>
          </ac:spMkLst>
        </pc:spChg>
        <pc:spChg chg="add mod">
          <ac:chgData name="Charlotte O'Leary" userId="77021eb5ca105c23" providerId="LiveId" clId="{8855E2C3-DBCC-45C2-A116-DBA130909D92}" dt="2019-10-22T20:06:48.062" v="1066" actId="14100"/>
          <ac:spMkLst>
            <pc:docMk/>
            <pc:sldMk cId="2306998281" sldId="266"/>
            <ac:spMk id="5" creationId="{CDC4D649-2F8D-4FD4-9953-0EF85A30D35E}"/>
          </ac:spMkLst>
        </pc:spChg>
        <pc:spChg chg="add mod">
          <ac:chgData name="Charlotte O'Leary" userId="77021eb5ca105c23" providerId="LiveId" clId="{8855E2C3-DBCC-45C2-A116-DBA130909D92}" dt="2019-10-20T20:39:16.494" v="317" actId="20577"/>
          <ac:spMkLst>
            <pc:docMk/>
            <pc:sldMk cId="2306998281" sldId="266"/>
            <ac:spMk id="6" creationId="{8D99D8C6-97CC-420B-B3D1-B2747CA0CC98}"/>
          </ac:spMkLst>
        </pc:spChg>
        <pc:spChg chg="add mod">
          <ac:chgData name="Charlotte O'Leary" userId="77021eb5ca105c23" providerId="LiveId" clId="{8855E2C3-DBCC-45C2-A116-DBA130909D92}" dt="2019-10-22T20:08:03.876" v="1189" actId="20577"/>
          <ac:spMkLst>
            <pc:docMk/>
            <pc:sldMk cId="2306998281" sldId="266"/>
            <ac:spMk id="7" creationId="{06933C53-5F9A-40AE-B4CA-9239D5589441}"/>
          </ac:spMkLst>
        </pc:spChg>
        <pc:spChg chg="add mod">
          <ac:chgData name="Charlotte O'Leary" userId="77021eb5ca105c23" providerId="LiveId" clId="{8855E2C3-DBCC-45C2-A116-DBA130909D92}" dt="2019-10-22T20:07:48.326" v="1171" actId="1076"/>
          <ac:spMkLst>
            <pc:docMk/>
            <pc:sldMk cId="2306998281" sldId="266"/>
            <ac:spMk id="8" creationId="{E95F2567-F49E-42B0-8A5B-637B6BE499F2}"/>
          </ac:spMkLst>
        </pc:spChg>
      </pc:sldChg>
      <pc:sldChg chg="addSp delSp modSp add ord setBg">
        <pc:chgData name="Charlotte O'Leary" userId="77021eb5ca105c23" providerId="LiveId" clId="{8855E2C3-DBCC-45C2-A116-DBA130909D92}" dt="2019-10-22T20:11:24.346" v="1192"/>
        <pc:sldMkLst>
          <pc:docMk/>
          <pc:sldMk cId="2172924765" sldId="267"/>
        </pc:sldMkLst>
        <pc:spChg chg="add del mod">
          <ac:chgData name="Charlotte O'Leary" userId="77021eb5ca105c23" providerId="LiveId" clId="{8855E2C3-DBCC-45C2-A116-DBA130909D92}" dt="2019-10-20T20:31:13.816" v="31"/>
          <ac:spMkLst>
            <pc:docMk/>
            <pc:sldMk cId="2172924765" sldId="267"/>
            <ac:spMk id="2" creationId="{C43A6270-2519-435B-82DD-7D155F6B30F7}"/>
          </ac:spMkLst>
        </pc:spChg>
        <pc:spChg chg="add mod">
          <ac:chgData name="Charlotte O'Leary" userId="77021eb5ca105c23" providerId="LiveId" clId="{8855E2C3-DBCC-45C2-A116-DBA130909D92}" dt="2019-10-20T21:06:50.620" v="404" actId="20577"/>
          <ac:spMkLst>
            <pc:docMk/>
            <pc:sldMk cId="2172924765" sldId="267"/>
            <ac:spMk id="3" creationId="{BDDF2A13-D010-43E6-8A64-488152A70C2A}"/>
          </ac:spMkLst>
        </pc:spChg>
        <pc:spChg chg="add del mod">
          <ac:chgData name="Charlotte O'Leary" userId="77021eb5ca105c23" providerId="LiveId" clId="{8855E2C3-DBCC-45C2-A116-DBA130909D92}" dt="2019-10-20T21:06:51.887" v="408"/>
          <ac:spMkLst>
            <pc:docMk/>
            <pc:sldMk cId="2172924765" sldId="267"/>
            <ac:spMk id="4" creationId="{4E16B93A-F1CC-4C8E-8E3E-30C302108C4E}"/>
          </ac:spMkLst>
        </pc:spChg>
        <pc:spChg chg="add del mod">
          <ac:chgData name="Charlotte O'Leary" userId="77021eb5ca105c23" providerId="LiveId" clId="{8855E2C3-DBCC-45C2-A116-DBA130909D92}" dt="2019-10-20T21:06:51.887" v="406"/>
          <ac:spMkLst>
            <pc:docMk/>
            <pc:sldMk cId="2172924765" sldId="267"/>
            <ac:spMk id="5" creationId="{68A12002-8DAA-4BB0-9682-8A41D9CA6048}"/>
          </ac:spMkLst>
        </pc:spChg>
        <pc:spChg chg="add mod">
          <ac:chgData name="Charlotte O'Leary" userId="77021eb5ca105c23" providerId="LiveId" clId="{8855E2C3-DBCC-45C2-A116-DBA130909D92}" dt="2019-10-20T21:13:11.401" v="434" actId="14100"/>
          <ac:spMkLst>
            <pc:docMk/>
            <pc:sldMk cId="2172924765" sldId="267"/>
            <ac:spMk id="6" creationId="{695E1A63-A16A-4CE4-95C5-D6E51923EF21}"/>
          </ac:spMkLst>
        </pc:spChg>
      </pc:sldChg>
      <pc:sldChg chg="modSp add ord setBg">
        <pc:chgData name="Charlotte O'Leary" userId="77021eb5ca105c23" providerId="LiveId" clId="{8855E2C3-DBCC-45C2-A116-DBA130909D92}" dt="2019-10-21T13:54:16.713" v="544" actId="2711"/>
        <pc:sldMkLst>
          <pc:docMk/>
          <pc:sldMk cId="3536018665" sldId="296"/>
        </pc:sldMkLst>
        <pc:spChg chg="mod">
          <ac:chgData name="Charlotte O'Leary" userId="77021eb5ca105c23" providerId="LiveId" clId="{8855E2C3-DBCC-45C2-A116-DBA130909D92}" dt="2019-10-21T13:54:16.713" v="544" actId="2711"/>
          <ac:spMkLst>
            <pc:docMk/>
            <pc:sldMk cId="3536018665" sldId="296"/>
            <ac:spMk id="33" creationId="{00000000-0000-0000-0000-000000000000}"/>
          </ac:spMkLst>
        </pc:spChg>
      </pc:sldChg>
      <pc:sldChg chg="modSp add ord setBg">
        <pc:chgData name="Charlotte O'Leary" userId="77021eb5ca105c23" providerId="LiveId" clId="{8855E2C3-DBCC-45C2-A116-DBA130909D92}" dt="2019-10-21T13:54:29.333" v="545" actId="2711"/>
        <pc:sldMkLst>
          <pc:docMk/>
          <pc:sldMk cId="1355632806" sldId="297"/>
        </pc:sldMkLst>
        <pc:spChg chg="mod">
          <ac:chgData name="Charlotte O'Leary" userId="77021eb5ca105c23" providerId="LiveId" clId="{8855E2C3-DBCC-45C2-A116-DBA130909D92}" dt="2019-10-21T13:54:29.333" v="545" actId="2711"/>
          <ac:spMkLst>
            <pc:docMk/>
            <pc:sldMk cId="1355632806" sldId="297"/>
            <ac:spMk id="2" creationId="{00000000-0000-0000-0000-000000000000}"/>
          </ac:spMkLst>
        </pc:spChg>
      </pc:sldChg>
      <pc:sldChg chg="addSp delSp modSp add mod setBg modAnim">
        <pc:chgData name="Charlotte O'Leary" userId="77021eb5ca105c23" providerId="LiveId" clId="{8855E2C3-DBCC-45C2-A116-DBA130909D92}" dt="2019-10-22T20:23:33.056" v="1265"/>
        <pc:sldMkLst>
          <pc:docMk/>
          <pc:sldMk cId="1364465288" sldId="298"/>
        </pc:sldMkLst>
        <pc:spChg chg="add mod">
          <ac:chgData name="Charlotte O'Leary" userId="77021eb5ca105c23" providerId="LiveId" clId="{8855E2C3-DBCC-45C2-A116-DBA130909D92}" dt="2019-10-22T11:49:30.293" v="908" actId="20577"/>
          <ac:spMkLst>
            <pc:docMk/>
            <pc:sldMk cId="1364465288" sldId="298"/>
            <ac:spMk id="2" creationId="{EB72CE1B-9EBF-4937-901D-5AE194FF3386}"/>
          </ac:spMkLst>
        </pc:spChg>
        <pc:spChg chg="add mod ord">
          <ac:chgData name="Charlotte O'Leary" userId="77021eb5ca105c23" providerId="LiveId" clId="{8855E2C3-DBCC-45C2-A116-DBA130909D92}" dt="2019-10-22T20:06:15.804" v="1062" actId="20577"/>
          <ac:spMkLst>
            <pc:docMk/>
            <pc:sldMk cId="1364465288" sldId="298"/>
            <ac:spMk id="3" creationId="{D8C24B6A-37EF-48EC-8833-7AF484E92A43}"/>
          </ac:spMkLst>
        </pc:spChg>
        <pc:spChg chg="add del">
          <ac:chgData name="Charlotte O'Leary" userId="77021eb5ca105c23" providerId="LiveId" clId="{8855E2C3-DBCC-45C2-A116-DBA130909D92}" dt="2019-10-22T06:44:54.622" v="605" actId="26606"/>
          <ac:spMkLst>
            <pc:docMk/>
            <pc:sldMk cId="1364465288" sldId="298"/>
            <ac:spMk id="71" creationId="{C0B27210-D0CA-4654-B3E3-9ABB4F178EA1}"/>
          </ac:spMkLst>
        </pc:spChg>
        <pc:spChg chg="add del">
          <ac:chgData name="Charlotte O'Leary" userId="77021eb5ca105c23" providerId="LiveId" clId="{8855E2C3-DBCC-45C2-A116-DBA130909D92}" dt="2019-10-22T06:44:54.622" v="605" actId="26606"/>
          <ac:spMkLst>
            <pc:docMk/>
            <pc:sldMk cId="1364465288" sldId="298"/>
            <ac:spMk id="73" creationId="{1DB7C82F-AB7E-4F0C-B829-FA1B9C415180}"/>
          </ac:spMkLst>
        </pc:spChg>
        <pc:spChg chg="add del">
          <ac:chgData name="Charlotte O'Leary" userId="77021eb5ca105c23" providerId="LiveId" clId="{8855E2C3-DBCC-45C2-A116-DBA130909D92}" dt="2019-10-22T06:44:54.622" v="605" actId="26606"/>
          <ac:spMkLst>
            <pc:docMk/>
            <pc:sldMk cId="1364465288" sldId="298"/>
            <ac:spMk id="75" creationId="{70B66945-4967-4040-926D-DCA44313CDAB}"/>
          </ac:spMkLst>
        </pc:spChg>
        <pc:spChg chg="add del">
          <ac:chgData name="Charlotte O'Leary" userId="77021eb5ca105c23" providerId="LiveId" clId="{8855E2C3-DBCC-45C2-A116-DBA130909D92}" dt="2019-10-22T11:48:32.821" v="887" actId="26606"/>
          <ac:spMkLst>
            <pc:docMk/>
            <pc:sldMk cId="1364465288" sldId="298"/>
            <ac:spMk id="76" creationId="{7D8E67F2-F753-4E06-8229-4970A6725835}"/>
          </ac:spMkLst>
        </pc:spChg>
        <pc:spChg chg="add del">
          <ac:chgData name="Charlotte O'Leary" userId="77021eb5ca105c23" providerId="LiveId" clId="{8855E2C3-DBCC-45C2-A116-DBA130909D92}" dt="2019-10-22T11:48:32.821" v="887" actId="26606"/>
          <ac:spMkLst>
            <pc:docMk/>
            <pc:sldMk cId="1364465288" sldId="298"/>
            <ac:spMk id="80" creationId="{007B8288-68CC-4847-8419-CF535B6B7EEA}"/>
          </ac:spMkLst>
        </pc:spChg>
        <pc:spChg chg="add del">
          <ac:chgData name="Charlotte O'Leary" userId="77021eb5ca105c23" providerId="LiveId" clId="{8855E2C3-DBCC-45C2-A116-DBA130909D92}" dt="2019-10-22T11:48:32.821" v="887" actId="26606"/>
          <ac:spMkLst>
            <pc:docMk/>
            <pc:sldMk cId="1364465288" sldId="298"/>
            <ac:spMk id="82" creationId="{32BA8EA8-C1B6-4309-B674-F9F399B96288}"/>
          </ac:spMkLst>
        </pc:spChg>
        <pc:spChg chg="add del">
          <ac:chgData name="Charlotte O'Leary" userId="77021eb5ca105c23" providerId="LiveId" clId="{8855E2C3-DBCC-45C2-A116-DBA130909D92}" dt="2019-10-22T06:54:48.386" v="616" actId="26606"/>
          <ac:spMkLst>
            <pc:docMk/>
            <pc:sldMk cId="1364465288" sldId="298"/>
            <ac:spMk id="139" creationId="{823AC064-BC96-4F32-8AE1-B2FD38754823}"/>
          </ac:spMkLst>
        </pc:spChg>
        <pc:spChg chg="add del">
          <ac:chgData name="Charlotte O'Leary" userId="77021eb5ca105c23" providerId="LiveId" clId="{8855E2C3-DBCC-45C2-A116-DBA130909D92}" dt="2019-10-22T11:49:00.566" v="898" actId="26606"/>
          <ac:spMkLst>
            <pc:docMk/>
            <pc:sldMk cId="1364465288" sldId="298"/>
            <ac:spMk id="192" creationId="{0700D48D-C9AA-4000-A912-29A4FEA98A9F}"/>
          </ac:spMkLst>
        </pc:spChg>
        <pc:spChg chg="add del">
          <ac:chgData name="Charlotte O'Leary" userId="77021eb5ca105c23" providerId="LiveId" clId="{8855E2C3-DBCC-45C2-A116-DBA130909D92}" dt="2019-10-22T11:48:38.101" v="889" actId="26606"/>
          <ac:spMkLst>
            <pc:docMk/>
            <pc:sldMk cId="1364465288" sldId="298"/>
            <ac:spMk id="1030" creationId="{99899462-FC16-43B0-966B-FCA263450716}"/>
          </ac:spMkLst>
        </pc:spChg>
        <pc:spChg chg="add del">
          <ac:chgData name="Charlotte O'Leary" userId="77021eb5ca105c23" providerId="LiveId" clId="{8855E2C3-DBCC-45C2-A116-DBA130909D92}" dt="2019-10-22T11:48:57.223" v="895" actId="26606"/>
          <ac:spMkLst>
            <pc:docMk/>
            <pc:sldMk cId="1364465288" sldId="298"/>
            <ac:spMk id="1032" creationId="{AC50E016-C8B7-45EE-8300-F18B719F589D}"/>
          </ac:spMkLst>
        </pc:spChg>
        <pc:spChg chg="add del">
          <ac:chgData name="Charlotte O'Leary" userId="77021eb5ca105c23" providerId="LiveId" clId="{8855E2C3-DBCC-45C2-A116-DBA130909D92}" dt="2019-10-22T11:48:49.942" v="891" actId="26606"/>
          <ac:spMkLst>
            <pc:docMk/>
            <pc:sldMk cId="1364465288" sldId="298"/>
            <ac:spMk id="1033" creationId="{E02F3C71-C981-4614-98EA-D6C494F8091E}"/>
          </ac:spMkLst>
        </pc:spChg>
        <pc:spChg chg="add del">
          <ac:chgData name="Charlotte O'Leary" userId="77021eb5ca105c23" providerId="LiveId" clId="{8855E2C3-DBCC-45C2-A116-DBA130909D92}" dt="2019-10-22T11:48:57.223" v="895" actId="26606"/>
          <ac:spMkLst>
            <pc:docMk/>
            <pc:sldMk cId="1364465288" sldId="298"/>
            <ac:spMk id="1035" creationId="{71318B55-C583-42E5-ABA1-BE8CC332ED0A}"/>
          </ac:spMkLst>
        </pc:spChg>
        <pc:spChg chg="add del">
          <ac:chgData name="Charlotte O'Leary" userId="77021eb5ca105c23" providerId="LiveId" clId="{8855E2C3-DBCC-45C2-A116-DBA130909D92}" dt="2019-10-22T11:49:00.551" v="897" actId="26606"/>
          <ac:spMkLst>
            <pc:docMk/>
            <pc:sldMk cId="1364465288" sldId="298"/>
            <ac:spMk id="1037" creationId="{C95B82D5-A8BB-45BF-BED8-C7B206892100}"/>
          </ac:spMkLst>
        </pc:spChg>
        <pc:spChg chg="add del">
          <ac:chgData name="Charlotte O'Leary" userId="77021eb5ca105c23" providerId="LiveId" clId="{8855E2C3-DBCC-45C2-A116-DBA130909D92}" dt="2019-10-22T11:49:00.551" v="897" actId="26606"/>
          <ac:spMkLst>
            <pc:docMk/>
            <pc:sldMk cId="1364465288" sldId="298"/>
            <ac:spMk id="1038" creationId="{296C61EC-FBF4-4216-BE67-6C864D30A01C}"/>
          </ac:spMkLst>
        </pc:spChg>
        <pc:picChg chg="add del">
          <ac:chgData name="Charlotte O'Leary" userId="77021eb5ca105c23" providerId="LiveId" clId="{8855E2C3-DBCC-45C2-A116-DBA130909D92}" dt="2019-10-22T11:48:32.821" v="887" actId="26606"/>
          <ac:picMkLst>
            <pc:docMk/>
            <pc:sldMk cId="1364465288" sldId="298"/>
            <ac:picMk id="78" creationId="{2EE1BDFD-564B-44A4-841A-50D6A8E75CB4}"/>
          </ac:picMkLst>
        </pc:picChg>
        <pc:picChg chg="add mod ord">
          <ac:chgData name="Charlotte O'Leary" userId="77021eb5ca105c23" providerId="LiveId" clId="{8855E2C3-DBCC-45C2-A116-DBA130909D92}" dt="2019-10-22T11:49:00.566" v="898" actId="26606"/>
          <ac:picMkLst>
            <pc:docMk/>
            <pc:sldMk cId="1364465288" sldId="298"/>
            <ac:picMk id="1026" creationId="{203424F7-A0CD-49C4-B46D-BBFA06B50443}"/>
          </ac:picMkLst>
        </pc:picChg>
        <pc:picChg chg="add mod ord">
          <ac:chgData name="Charlotte O'Leary" userId="77021eb5ca105c23" providerId="LiveId" clId="{8855E2C3-DBCC-45C2-A116-DBA130909D92}" dt="2019-10-22T11:49:00.566" v="898" actId="26606"/>
          <ac:picMkLst>
            <pc:docMk/>
            <pc:sldMk cId="1364465288" sldId="298"/>
            <ac:picMk id="1028" creationId="{A4CE90D3-229D-4AF7-85A5-C4BDC8BCFE5C}"/>
          </ac:picMkLst>
        </pc:picChg>
        <pc:picChg chg="add del">
          <ac:chgData name="Charlotte O'Leary" userId="77021eb5ca105c23" providerId="LiveId" clId="{8855E2C3-DBCC-45C2-A116-DBA130909D92}" dt="2019-10-22T11:48:57.223" v="895" actId="26606"/>
          <ac:picMkLst>
            <pc:docMk/>
            <pc:sldMk cId="1364465288" sldId="298"/>
            <ac:picMk id="1034" creationId="{5E6099C8-1DCF-4242-AD8B-28BF4D687A6A}"/>
          </ac:picMkLst>
        </pc:picChg>
        <pc:cxnChg chg="add del">
          <ac:chgData name="Charlotte O'Leary" userId="77021eb5ca105c23" providerId="LiveId" clId="{8855E2C3-DBCC-45C2-A116-DBA130909D92}" dt="2019-10-22T06:54:48.386" v="616" actId="26606"/>
          <ac:cxnSpMkLst>
            <pc:docMk/>
            <pc:sldMk cId="1364465288" sldId="298"/>
            <ac:cxnSpMk id="137" creationId="{DB146403-F3D6-484B-B2ED-97F9565D0370}"/>
          </ac:cxnSpMkLst>
        </pc:cxnChg>
        <pc:cxnChg chg="add del">
          <ac:chgData name="Charlotte O'Leary" userId="77021eb5ca105c23" providerId="LiveId" clId="{8855E2C3-DBCC-45C2-A116-DBA130909D92}" dt="2019-10-22T06:54:48.386" v="616" actId="26606"/>
          <ac:cxnSpMkLst>
            <pc:docMk/>
            <pc:sldMk cId="1364465288" sldId="298"/>
            <ac:cxnSpMk id="141" creationId="{7E7C77BC-7138-40B1-A15B-20F57A494629}"/>
          </ac:cxnSpMkLst>
        </pc:cxnChg>
        <pc:cxnChg chg="add del">
          <ac:chgData name="Charlotte O'Leary" userId="77021eb5ca105c23" providerId="LiveId" clId="{8855E2C3-DBCC-45C2-A116-DBA130909D92}" dt="2019-10-22T11:49:00.566" v="898" actId="26606"/>
          <ac:cxnSpMkLst>
            <pc:docMk/>
            <pc:sldMk cId="1364465288" sldId="298"/>
            <ac:cxnSpMk id="193" creationId="{805E69BC-D844-4AB5-9E35-ED458EE29655}"/>
          </ac:cxnSpMkLst>
        </pc:cxnChg>
        <pc:cxnChg chg="add del">
          <ac:chgData name="Charlotte O'Leary" userId="77021eb5ca105c23" providerId="LiveId" clId="{8855E2C3-DBCC-45C2-A116-DBA130909D92}" dt="2019-10-22T11:49:00.566" v="898" actId="26606"/>
          <ac:cxnSpMkLst>
            <pc:docMk/>
            <pc:sldMk cId="1364465288" sldId="298"/>
            <ac:cxnSpMk id="194" creationId="{4312C673-8179-457E-AD2A-D1FAE4CC961A}"/>
          </ac:cxnSpMkLst>
        </pc:cxnChg>
        <pc:cxnChg chg="add del">
          <ac:chgData name="Charlotte O'Leary" userId="77021eb5ca105c23" providerId="LiveId" clId="{8855E2C3-DBCC-45C2-A116-DBA130909D92}" dt="2019-10-22T11:48:38.101" v="889" actId="26606"/>
          <ac:cxnSpMkLst>
            <pc:docMk/>
            <pc:sldMk cId="1364465288" sldId="298"/>
            <ac:cxnSpMk id="1031" creationId="{AAFEA932-2DF1-410C-A00A-7A1E7DBF7511}"/>
          </ac:cxnSpMkLst>
        </pc:cxn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10/23/2019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10/23/2019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10/23/2019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10/23/2019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10/23/2019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10/23/2019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10/23/2019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10/23/2019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6CE7D5-CF57-46EF-B807-FDD0502418D4}" type="datetimeFigureOut">
              <a:rPr lang="en-US" smtClean="0"/>
              <a:t>10/23/2019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9.jpg"/><Relationship Id="rId2" Type="http://schemas.openxmlformats.org/officeDocument/2006/relationships/image" Target="../media/image18.png"/><Relationship Id="rId1" Type="http://schemas.openxmlformats.org/officeDocument/2006/relationships/slideLayout" Target="../slideLayouts/slideLayout2.xml"/><Relationship Id="rId4" Type="http://schemas.openxmlformats.org/officeDocument/2006/relationships/image" Target="../media/image20.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1.jpeg"/><Relationship Id="rId1" Type="http://schemas.openxmlformats.org/officeDocument/2006/relationships/slideLayout" Target="../slideLayouts/slideLayout7.xml"/><Relationship Id="rId4" Type="http://schemas.openxmlformats.org/officeDocument/2006/relationships/hyperlink" Target="https://www.youtube.com/watch?v=vzeeaxLQDkE" TargetMode="External"/></Relationships>
</file>

<file path=ppt/slides/_rels/slide14.xml.rels><?xml version="1.0" encoding="UTF-8" standalone="yes"?>
<Relationships xmlns="http://schemas.openxmlformats.org/package/2006/relationships"><Relationship Id="rId2" Type="http://schemas.openxmlformats.org/officeDocument/2006/relationships/hyperlink" Target="https://www.ncetm.org.uk/resources/52060" TargetMode="Externa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8" Type="http://schemas.openxmlformats.org/officeDocument/2006/relationships/image" Target="../media/image10.jpeg"/><Relationship Id="rId3" Type="http://schemas.openxmlformats.org/officeDocument/2006/relationships/image" Target="../media/image5.jpeg"/><Relationship Id="rId7" Type="http://schemas.openxmlformats.org/officeDocument/2006/relationships/image" Target="../media/image9.png"/><Relationship Id="rId2" Type="http://schemas.openxmlformats.org/officeDocument/2006/relationships/image" Target="../media/image4.png"/><Relationship Id="rId1" Type="http://schemas.openxmlformats.org/officeDocument/2006/relationships/slideLayout" Target="../slideLayouts/slideLayout7.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 Id="rId9" Type="http://schemas.openxmlformats.org/officeDocument/2006/relationships/image" Target="../media/image11.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image" Target="../media/image12.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image" Target="../media/image14.png"/><Relationship Id="rId1" Type="http://schemas.openxmlformats.org/officeDocument/2006/relationships/slideLayout" Target="../slideLayouts/slideLayout7.xml"/><Relationship Id="rId4" Type="http://schemas.openxmlformats.org/officeDocument/2006/relationships/image" Target="../media/image16.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4" name="Picture 4" descr="A picture containing indoor, sitting, table, game&#10;&#10;Description generated with very high confidence">
            <a:extLst>
              <a:ext uri="{FF2B5EF4-FFF2-40B4-BE49-F238E27FC236}">
                <a16:creationId xmlns:a16="http://schemas.microsoft.com/office/drawing/2014/main" id="{81BAEC2C-8BF2-4E63-8D54-18CF0BA1A809}"/>
              </a:ext>
            </a:extLst>
          </p:cNvPr>
          <p:cNvPicPr>
            <a:picLocks noChangeAspect="1"/>
          </p:cNvPicPr>
          <p:nvPr/>
        </p:nvPicPr>
        <p:blipFill rotWithShape="1">
          <a:blip r:embed="rId2"/>
          <a:srcRect/>
          <a:stretch/>
        </p:blipFill>
        <p:spPr>
          <a:xfrm>
            <a:off x="20" y="10"/>
            <a:ext cx="12191980" cy="6857990"/>
          </a:xfrm>
          <a:prstGeom prst="rect">
            <a:avLst/>
          </a:prstGeom>
        </p:spPr>
      </p:pic>
      <p:sp>
        <p:nvSpPr>
          <p:cNvPr id="13" name="Freeform 5">
            <a:extLst>
              <a:ext uri="{FF2B5EF4-FFF2-40B4-BE49-F238E27FC236}">
                <a16:creationId xmlns:a16="http://schemas.microsoft.com/office/drawing/2014/main" id="{87CC2527-562A-4F69-B487-4371E5B243E7}"/>
              </a:ext>
              <a:ext uri="{C183D7F6-B498-43B3-948B-1728B52AA6E4}">
                <adec:decorative xmlns:adec="http://schemas.microsoft.com/office/drawing/2017/decorative" xmlns=""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7488621" y="2277613"/>
            <a:ext cx="4703379" cy="4580387"/>
          </a:xfrm>
          <a:custGeom>
            <a:avLst/>
            <a:gdLst>
              <a:gd name="T0" fmla="*/ 1333 w 1333"/>
              <a:gd name="T1" fmla="*/ 1031 h 1298"/>
              <a:gd name="T2" fmla="*/ 1333 w 1333"/>
              <a:gd name="T3" fmla="*/ 380 h 1298"/>
              <a:gd name="T4" fmla="*/ 706 w 1333"/>
              <a:gd name="T5" fmla="*/ 0 h 1298"/>
              <a:gd name="T6" fmla="*/ 0 w 1333"/>
              <a:gd name="T7" fmla="*/ 706 h 1298"/>
              <a:gd name="T8" fmla="*/ 323 w 1333"/>
              <a:gd name="T9" fmla="*/ 1298 h 1298"/>
              <a:gd name="T10" fmla="*/ 1090 w 1333"/>
              <a:gd name="T11" fmla="*/ 1298 h 1298"/>
              <a:gd name="T12" fmla="*/ 1333 w 1333"/>
              <a:gd name="T13" fmla="*/ 1031 h 1298"/>
            </a:gdLst>
            <a:ahLst/>
            <a:cxnLst>
              <a:cxn ang="0">
                <a:pos x="T0" y="T1"/>
              </a:cxn>
              <a:cxn ang="0">
                <a:pos x="T2" y="T3"/>
              </a:cxn>
              <a:cxn ang="0">
                <a:pos x="T4" y="T5"/>
              </a:cxn>
              <a:cxn ang="0">
                <a:pos x="T6" y="T7"/>
              </a:cxn>
              <a:cxn ang="0">
                <a:pos x="T8" y="T9"/>
              </a:cxn>
              <a:cxn ang="0">
                <a:pos x="T10" y="T11"/>
              </a:cxn>
              <a:cxn ang="0">
                <a:pos x="T12" y="T13"/>
              </a:cxn>
            </a:cxnLst>
            <a:rect l="0" t="0" r="r" b="b"/>
            <a:pathLst>
              <a:path w="1333" h="1298">
                <a:moveTo>
                  <a:pt x="1333" y="1031"/>
                </a:moveTo>
                <a:cubicBezTo>
                  <a:pt x="1333" y="380"/>
                  <a:pt x="1333" y="380"/>
                  <a:pt x="1333" y="380"/>
                </a:cubicBezTo>
                <a:cubicBezTo>
                  <a:pt x="1215" y="154"/>
                  <a:pt x="979" y="0"/>
                  <a:pt x="706" y="0"/>
                </a:cubicBezTo>
                <a:cubicBezTo>
                  <a:pt x="317" y="0"/>
                  <a:pt x="0" y="316"/>
                  <a:pt x="0" y="706"/>
                </a:cubicBezTo>
                <a:cubicBezTo>
                  <a:pt x="0" y="954"/>
                  <a:pt x="129" y="1172"/>
                  <a:pt x="323" y="1298"/>
                </a:cubicBezTo>
                <a:cubicBezTo>
                  <a:pt x="1090" y="1298"/>
                  <a:pt x="1090" y="1298"/>
                  <a:pt x="1090" y="1298"/>
                </a:cubicBezTo>
                <a:cubicBezTo>
                  <a:pt x="1193" y="1232"/>
                  <a:pt x="1276" y="1140"/>
                  <a:pt x="1333" y="1031"/>
                </a:cubicBezTo>
                <a:close/>
              </a:path>
            </a:pathLst>
          </a:custGeom>
          <a:solidFill>
            <a:schemeClr val="bg1">
              <a:alpha val="70000"/>
            </a:schemeClr>
          </a:solidFill>
          <a:ln w="50800" cap="sq" cmpd="dbl">
            <a:noFill/>
            <a:miter lim="800000"/>
          </a:ln>
          <a:effectLst/>
        </p:spPr>
        <p:txBody>
          <a:bodyPr vert="horz" lIns="91440" tIns="45720" rIns="91440" bIns="45720" rtlCol="0" anchor="t">
            <a:normAutofit/>
          </a:bodyPr>
          <a:lstStyle/>
          <a:p>
            <a:pPr algn="ctr">
              <a:spcAft>
                <a:spcPts val="1000"/>
              </a:spcAft>
              <a:buClr>
                <a:schemeClr val="tx1"/>
              </a:buClr>
              <a:buSzPct val="100000"/>
              <a:buFont typeface="Arial"/>
              <a:buNone/>
            </a:pPr>
            <a:endParaRPr lang="en-US" sz="1600" cap="all"/>
          </a:p>
        </p:txBody>
      </p:sp>
      <p:sp>
        <p:nvSpPr>
          <p:cNvPr id="2" name="Title 1"/>
          <p:cNvSpPr>
            <a:spLocks noGrp="1"/>
          </p:cNvSpPr>
          <p:nvPr>
            <p:ph type="ctrTitle"/>
          </p:nvPr>
        </p:nvSpPr>
        <p:spPr>
          <a:xfrm>
            <a:off x="8022021" y="3231931"/>
            <a:ext cx="3852041" cy="1834056"/>
          </a:xfrm>
        </p:spPr>
        <p:txBody>
          <a:bodyPr>
            <a:normAutofit/>
          </a:bodyPr>
          <a:lstStyle/>
          <a:p>
            <a:r>
              <a:rPr lang="en-US" sz="4000">
                <a:latin typeface="Comic Sans MS"/>
                <a:cs typeface="Calibri Light"/>
              </a:rPr>
              <a:t>Teaching Maths in EYFS</a:t>
            </a:r>
            <a:br>
              <a:rPr lang="en-US" sz="4000">
                <a:latin typeface="Comic Sans MS"/>
                <a:cs typeface="Calibri Light"/>
              </a:rPr>
            </a:br>
            <a:r>
              <a:rPr lang="en-US" sz="4000">
                <a:latin typeface="Comic Sans MS"/>
                <a:cs typeface="Calibri Light"/>
              </a:rPr>
              <a:t>Owls Class </a:t>
            </a:r>
          </a:p>
        </p:txBody>
      </p:sp>
      <p:sp>
        <p:nvSpPr>
          <p:cNvPr id="3" name="Subtitle 2"/>
          <p:cNvSpPr>
            <a:spLocks noGrp="1"/>
          </p:cNvSpPr>
          <p:nvPr>
            <p:ph type="subTitle" idx="1"/>
          </p:nvPr>
        </p:nvSpPr>
        <p:spPr>
          <a:xfrm>
            <a:off x="7782910" y="5242675"/>
            <a:ext cx="4330262" cy="683284"/>
          </a:xfrm>
        </p:spPr>
        <p:txBody>
          <a:bodyPr vert="horz" lIns="91440" tIns="45720" rIns="91440" bIns="45720" rtlCol="0">
            <a:normAutofit/>
          </a:bodyPr>
          <a:lstStyle/>
          <a:p>
            <a:r>
              <a:rPr lang="en-US" sz="2000" dirty="0">
                <a:cs typeface="Calibri"/>
              </a:rPr>
              <a:t>A Mastery Approach </a:t>
            </a:r>
            <a:endParaRPr lang="en-US" sz="2000" dirty="0"/>
          </a:p>
        </p:txBody>
      </p:sp>
      <p:cxnSp>
        <p:nvCxnSpPr>
          <p:cNvPr id="18" name="Straight Connector 17">
            <a:extLst>
              <a:ext uri="{FF2B5EF4-FFF2-40B4-BE49-F238E27FC236}">
                <a16:creationId xmlns:a16="http://schemas.microsoft.com/office/drawing/2014/main" id="{BCDAEC91-5BCE-4B55-9CC0-43EF94CB734B}"/>
              </a:ext>
              <a:ext uri="{C183D7F6-B498-43B3-948B-1728B52AA6E4}">
                <adec:decorative xmlns:adec="http://schemas.microsoft.com/office/drawing/2017/decorative" xmlns=""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480331" y="5123793"/>
            <a:ext cx="935420" cy="0"/>
          </a:xfrm>
          <a:prstGeom prst="line">
            <a:avLst/>
          </a:prstGeom>
          <a:ln w="25400" cap="sq">
            <a:solidFill>
              <a:schemeClr val="tx1">
                <a:lumMod val="85000"/>
                <a:lumOff val="15000"/>
              </a:schemeClr>
            </a:soli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985722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1149758" y="874837"/>
            <a:ext cx="2124075" cy="2152650"/>
          </a:xfrm>
          <a:prstGeom prst="rect">
            <a:avLst/>
          </a:prstGeom>
        </p:spPr>
      </p:pic>
      <p:pic>
        <p:nvPicPr>
          <p:cNvPr id="5" name="Picture 4"/>
          <p:cNvPicPr>
            <a:picLocks noChangeAspect="1"/>
          </p:cNvPicPr>
          <p:nvPr/>
        </p:nvPicPr>
        <p:blipFill>
          <a:blip r:embed="rId2"/>
          <a:stretch>
            <a:fillRect/>
          </a:stretch>
        </p:blipFill>
        <p:spPr>
          <a:xfrm>
            <a:off x="4473523" y="892585"/>
            <a:ext cx="2124075" cy="2152650"/>
          </a:xfrm>
          <a:prstGeom prst="rect">
            <a:avLst/>
          </a:prstGeom>
        </p:spPr>
      </p:pic>
      <p:pic>
        <p:nvPicPr>
          <p:cNvPr id="6" name="Picture 5"/>
          <p:cNvPicPr>
            <a:picLocks noChangeAspect="1"/>
          </p:cNvPicPr>
          <p:nvPr/>
        </p:nvPicPr>
        <p:blipFill>
          <a:blip r:embed="rId2"/>
          <a:stretch>
            <a:fillRect/>
          </a:stretch>
        </p:blipFill>
        <p:spPr>
          <a:xfrm>
            <a:off x="7821406" y="892585"/>
            <a:ext cx="2124075" cy="2152650"/>
          </a:xfrm>
          <a:prstGeom prst="rect">
            <a:avLst/>
          </a:prstGeom>
        </p:spPr>
      </p:pic>
      <p:pic>
        <p:nvPicPr>
          <p:cNvPr id="7" name="Picture 6"/>
          <p:cNvPicPr>
            <a:picLocks noChangeAspect="1"/>
          </p:cNvPicPr>
          <p:nvPr/>
        </p:nvPicPr>
        <p:blipFill>
          <a:blip r:embed="rId2"/>
          <a:stretch>
            <a:fillRect/>
          </a:stretch>
        </p:blipFill>
        <p:spPr>
          <a:xfrm>
            <a:off x="1047030" y="3790486"/>
            <a:ext cx="2124075" cy="2152650"/>
          </a:xfrm>
          <a:prstGeom prst="rect">
            <a:avLst/>
          </a:prstGeom>
        </p:spPr>
      </p:pic>
      <p:pic>
        <p:nvPicPr>
          <p:cNvPr id="8" name="Picture 7"/>
          <p:cNvPicPr>
            <a:picLocks noChangeAspect="1"/>
          </p:cNvPicPr>
          <p:nvPr/>
        </p:nvPicPr>
        <p:blipFill>
          <a:blip r:embed="rId2"/>
          <a:stretch>
            <a:fillRect/>
          </a:stretch>
        </p:blipFill>
        <p:spPr>
          <a:xfrm>
            <a:off x="4473523" y="3798017"/>
            <a:ext cx="2124075" cy="2152650"/>
          </a:xfrm>
          <a:prstGeom prst="rect">
            <a:avLst/>
          </a:prstGeom>
        </p:spPr>
      </p:pic>
      <p:sp>
        <p:nvSpPr>
          <p:cNvPr id="9" name="Oval 8"/>
          <p:cNvSpPr/>
          <p:nvPr/>
        </p:nvSpPr>
        <p:spPr>
          <a:xfrm>
            <a:off x="1887794" y="1120878"/>
            <a:ext cx="299882" cy="294967"/>
          </a:xfrm>
          <a:prstGeom prst="ellipse">
            <a:avLst/>
          </a:prstGeom>
          <a:solidFill>
            <a:srgbClr val="582D0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Oval 9"/>
          <p:cNvSpPr/>
          <p:nvPr/>
        </p:nvSpPr>
        <p:spPr>
          <a:xfrm>
            <a:off x="1332272" y="1673943"/>
            <a:ext cx="299882" cy="294967"/>
          </a:xfrm>
          <a:prstGeom prst="ellipse">
            <a:avLst/>
          </a:prstGeom>
          <a:solidFill>
            <a:srgbClr val="582D0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Oval 10"/>
          <p:cNvSpPr/>
          <p:nvPr/>
        </p:nvSpPr>
        <p:spPr>
          <a:xfrm>
            <a:off x="2037735" y="2183376"/>
            <a:ext cx="299882" cy="294967"/>
          </a:xfrm>
          <a:prstGeom prst="ellipse">
            <a:avLst/>
          </a:prstGeom>
          <a:solidFill>
            <a:srgbClr val="582D0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Oval 11"/>
          <p:cNvSpPr/>
          <p:nvPr/>
        </p:nvSpPr>
        <p:spPr>
          <a:xfrm>
            <a:off x="2706021" y="1832949"/>
            <a:ext cx="299882" cy="294967"/>
          </a:xfrm>
          <a:prstGeom prst="ellipse">
            <a:avLst/>
          </a:prstGeom>
          <a:solidFill>
            <a:srgbClr val="582D0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Oval 12"/>
          <p:cNvSpPr/>
          <p:nvPr/>
        </p:nvSpPr>
        <p:spPr>
          <a:xfrm>
            <a:off x="1932118" y="1725869"/>
            <a:ext cx="299882" cy="294967"/>
          </a:xfrm>
          <a:prstGeom prst="ellipse">
            <a:avLst/>
          </a:prstGeom>
          <a:solidFill>
            <a:srgbClr val="582D0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4" name="Oval 13"/>
          <p:cNvSpPr/>
          <p:nvPr/>
        </p:nvSpPr>
        <p:spPr>
          <a:xfrm>
            <a:off x="4925962" y="1415845"/>
            <a:ext cx="299882" cy="294967"/>
          </a:xfrm>
          <a:prstGeom prst="ellipse">
            <a:avLst/>
          </a:prstGeom>
          <a:solidFill>
            <a:srgbClr val="582D0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5" name="Oval 14"/>
          <p:cNvSpPr/>
          <p:nvPr/>
        </p:nvSpPr>
        <p:spPr>
          <a:xfrm>
            <a:off x="5461898" y="1415845"/>
            <a:ext cx="299882" cy="294967"/>
          </a:xfrm>
          <a:prstGeom prst="ellipse">
            <a:avLst/>
          </a:prstGeom>
          <a:solidFill>
            <a:srgbClr val="582D0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6" name="Oval 15"/>
          <p:cNvSpPr/>
          <p:nvPr/>
        </p:nvSpPr>
        <p:spPr>
          <a:xfrm>
            <a:off x="4680155" y="1932498"/>
            <a:ext cx="299882" cy="294967"/>
          </a:xfrm>
          <a:prstGeom prst="ellipse">
            <a:avLst/>
          </a:prstGeom>
          <a:solidFill>
            <a:srgbClr val="582D0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7" name="Oval 16"/>
          <p:cNvSpPr/>
          <p:nvPr/>
        </p:nvSpPr>
        <p:spPr>
          <a:xfrm>
            <a:off x="5326785" y="1932497"/>
            <a:ext cx="299882" cy="294967"/>
          </a:xfrm>
          <a:prstGeom prst="ellipse">
            <a:avLst/>
          </a:prstGeom>
          <a:solidFill>
            <a:srgbClr val="582D0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8" name="Oval 17"/>
          <p:cNvSpPr/>
          <p:nvPr/>
        </p:nvSpPr>
        <p:spPr>
          <a:xfrm>
            <a:off x="5958667" y="1932496"/>
            <a:ext cx="299882" cy="294967"/>
          </a:xfrm>
          <a:prstGeom prst="ellipse">
            <a:avLst/>
          </a:prstGeom>
          <a:solidFill>
            <a:srgbClr val="582D0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9" name="Oval 18"/>
          <p:cNvSpPr/>
          <p:nvPr/>
        </p:nvSpPr>
        <p:spPr>
          <a:xfrm>
            <a:off x="8244349" y="2205495"/>
            <a:ext cx="299882" cy="294967"/>
          </a:xfrm>
          <a:prstGeom prst="ellipse">
            <a:avLst/>
          </a:prstGeom>
          <a:solidFill>
            <a:srgbClr val="582D0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0" name="Oval 19"/>
          <p:cNvSpPr/>
          <p:nvPr/>
        </p:nvSpPr>
        <p:spPr>
          <a:xfrm>
            <a:off x="8627807" y="1511710"/>
            <a:ext cx="299882" cy="294967"/>
          </a:xfrm>
          <a:prstGeom prst="ellipse">
            <a:avLst/>
          </a:prstGeom>
          <a:solidFill>
            <a:srgbClr val="582D0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1" name="Oval 20"/>
          <p:cNvSpPr/>
          <p:nvPr/>
        </p:nvSpPr>
        <p:spPr>
          <a:xfrm>
            <a:off x="9291485" y="2135445"/>
            <a:ext cx="299882" cy="294967"/>
          </a:xfrm>
          <a:prstGeom prst="ellipse">
            <a:avLst/>
          </a:prstGeom>
          <a:solidFill>
            <a:srgbClr val="582D0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Oval 21"/>
          <p:cNvSpPr/>
          <p:nvPr/>
        </p:nvSpPr>
        <p:spPr>
          <a:xfrm>
            <a:off x="9001590" y="1225655"/>
            <a:ext cx="299882" cy="294967"/>
          </a:xfrm>
          <a:prstGeom prst="ellipse">
            <a:avLst/>
          </a:prstGeom>
          <a:solidFill>
            <a:srgbClr val="582D0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Oval 22"/>
          <p:cNvSpPr/>
          <p:nvPr/>
        </p:nvSpPr>
        <p:spPr>
          <a:xfrm>
            <a:off x="1587912" y="4114800"/>
            <a:ext cx="299882" cy="294967"/>
          </a:xfrm>
          <a:prstGeom prst="ellipse">
            <a:avLst/>
          </a:prstGeom>
          <a:solidFill>
            <a:srgbClr val="582D0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Oval 23"/>
          <p:cNvSpPr/>
          <p:nvPr/>
        </p:nvSpPr>
        <p:spPr>
          <a:xfrm>
            <a:off x="2170550" y="4041059"/>
            <a:ext cx="299882" cy="294967"/>
          </a:xfrm>
          <a:prstGeom prst="ellipse">
            <a:avLst/>
          </a:prstGeom>
          <a:solidFill>
            <a:srgbClr val="582D0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Oval 24"/>
          <p:cNvSpPr/>
          <p:nvPr/>
        </p:nvSpPr>
        <p:spPr>
          <a:xfrm>
            <a:off x="2632592" y="4336026"/>
            <a:ext cx="299882" cy="294967"/>
          </a:xfrm>
          <a:prstGeom prst="ellipse">
            <a:avLst/>
          </a:prstGeom>
          <a:solidFill>
            <a:srgbClr val="582D0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Oval 25"/>
          <p:cNvSpPr/>
          <p:nvPr/>
        </p:nvSpPr>
        <p:spPr>
          <a:xfrm>
            <a:off x="2617923" y="5021518"/>
            <a:ext cx="299882" cy="294967"/>
          </a:xfrm>
          <a:prstGeom prst="ellipse">
            <a:avLst/>
          </a:prstGeom>
          <a:solidFill>
            <a:srgbClr val="582D0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Oval 26"/>
          <p:cNvSpPr/>
          <p:nvPr/>
        </p:nvSpPr>
        <p:spPr>
          <a:xfrm>
            <a:off x="2082059" y="5316485"/>
            <a:ext cx="299882" cy="294967"/>
          </a:xfrm>
          <a:prstGeom prst="ellipse">
            <a:avLst/>
          </a:prstGeom>
          <a:solidFill>
            <a:srgbClr val="582D0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8" name="Oval 27"/>
          <p:cNvSpPr/>
          <p:nvPr/>
        </p:nvSpPr>
        <p:spPr>
          <a:xfrm>
            <a:off x="5026903" y="4114799"/>
            <a:ext cx="299882" cy="294967"/>
          </a:xfrm>
          <a:prstGeom prst="ellipse">
            <a:avLst/>
          </a:prstGeom>
          <a:solidFill>
            <a:srgbClr val="582D0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9" name="Oval 28"/>
          <p:cNvSpPr/>
          <p:nvPr/>
        </p:nvSpPr>
        <p:spPr>
          <a:xfrm>
            <a:off x="5482951" y="4034914"/>
            <a:ext cx="299882" cy="294967"/>
          </a:xfrm>
          <a:prstGeom prst="ellipse">
            <a:avLst/>
          </a:prstGeom>
          <a:solidFill>
            <a:srgbClr val="582D0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0" name="Oval 29"/>
          <p:cNvSpPr/>
          <p:nvPr/>
        </p:nvSpPr>
        <p:spPr>
          <a:xfrm>
            <a:off x="4783394" y="4719328"/>
            <a:ext cx="299882" cy="294967"/>
          </a:xfrm>
          <a:prstGeom prst="ellipse">
            <a:avLst/>
          </a:prstGeom>
          <a:solidFill>
            <a:srgbClr val="582D0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1" name="Oval 30"/>
          <p:cNvSpPr/>
          <p:nvPr/>
        </p:nvSpPr>
        <p:spPr>
          <a:xfrm>
            <a:off x="5250427" y="4499179"/>
            <a:ext cx="299882" cy="294967"/>
          </a:xfrm>
          <a:prstGeom prst="ellipse">
            <a:avLst/>
          </a:prstGeom>
          <a:solidFill>
            <a:srgbClr val="582D0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2" name="Oval 31"/>
          <p:cNvSpPr/>
          <p:nvPr/>
        </p:nvSpPr>
        <p:spPr>
          <a:xfrm>
            <a:off x="5761780" y="4409766"/>
            <a:ext cx="299882" cy="294967"/>
          </a:xfrm>
          <a:prstGeom prst="ellipse">
            <a:avLst/>
          </a:prstGeom>
          <a:solidFill>
            <a:srgbClr val="582D0C"/>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33" name="TextBox 32"/>
          <p:cNvSpPr txBox="1"/>
          <p:nvPr/>
        </p:nvSpPr>
        <p:spPr>
          <a:xfrm>
            <a:off x="7607026" y="3289292"/>
            <a:ext cx="4418397" cy="3170099"/>
          </a:xfrm>
          <a:prstGeom prst="rect">
            <a:avLst/>
          </a:prstGeom>
          <a:noFill/>
        </p:spPr>
        <p:txBody>
          <a:bodyPr wrap="square" rtlCol="0">
            <a:spAutoFit/>
          </a:bodyPr>
          <a:lstStyle/>
          <a:p>
            <a:r>
              <a:rPr lang="en-GB" sz="5000" dirty="0">
                <a:latin typeface="Comic Sans MS" panose="030F0702030302020204" pitchFamily="66" charset="0"/>
                <a:cs typeface="Arial" panose="020B0604020202020204" pitchFamily="34" charset="0"/>
              </a:rPr>
              <a:t>Which cookie is the odd one out? And why?</a:t>
            </a:r>
          </a:p>
        </p:txBody>
      </p:sp>
    </p:spTree>
    <p:extLst>
      <p:ext uri="{BB962C8B-B14F-4D97-AF65-F5344CB8AC3E}">
        <p14:creationId xmlns:p14="http://schemas.microsoft.com/office/powerpoint/2010/main" val="353601866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accent5">
            <a:lumMod val="60000"/>
            <a:lumOff val="40000"/>
          </a:schemeClr>
        </a:solid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7397" y="417750"/>
            <a:ext cx="6516756" cy="1480452"/>
          </a:xfrm>
          <a:prstGeom prst="rect">
            <a:avLst/>
          </a:prstGeom>
        </p:spPr>
      </p:pic>
      <p:pic>
        <p:nvPicPr>
          <p:cNvPr id="8" name="Picture 7"/>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8605" y="2169007"/>
            <a:ext cx="6516756" cy="1480452"/>
          </a:xfrm>
          <a:prstGeom prst="rect">
            <a:avLst/>
          </a:prstGeom>
        </p:spPr>
      </p:pic>
      <p:pic>
        <p:nvPicPr>
          <p:cNvPr id="9" name="Picture 8"/>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5090" y="3920264"/>
            <a:ext cx="6516756" cy="1480452"/>
          </a:xfrm>
          <a:prstGeom prst="rect">
            <a:avLst/>
          </a:prstGeom>
        </p:spPr>
      </p:pic>
      <p:sp>
        <p:nvSpPr>
          <p:cNvPr id="11" name="Rectangle 10"/>
          <p:cNvSpPr/>
          <p:nvPr/>
        </p:nvSpPr>
        <p:spPr>
          <a:xfrm>
            <a:off x="3886431" y="2984939"/>
            <a:ext cx="374073" cy="50958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Rectangle 11"/>
          <p:cNvSpPr/>
          <p:nvPr/>
        </p:nvSpPr>
        <p:spPr>
          <a:xfrm>
            <a:off x="5518697" y="4737402"/>
            <a:ext cx="374073" cy="50958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Rectangle 12"/>
          <p:cNvSpPr/>
          <p:nvPr/>
        </p:nvSpPr>
        <p:spPr>
          <a:xfrm>
            <a:off x="2285999" y="1266633"/>
            <a:ext cx="374073" cy="509588"/>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8696182" y="340327"/>
            <a:ext cx="1943100" cy="2362200"/>
          </a:xfrm>
          <a:prstGeom prst="rect">
            <a:avLst/>
          </a:prstGeom>
        </p:spPr>
      </p:pic>
      <p:pic>
        <p:nvPicPr>
          <p:cNvPr id="15" name="Picture 1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823348" y="2803115"/>
            <a:ext cx="1857375" cy="1857375"/>
          </a:xfrm>
          <a:prstGeom prst="rect">
            <a:avLst/>
          </a:prstGeom>
        </p:spPr>
      </p:pic>
      <p:sp>
        <p:nvSpPr>
          <p:cNvPr id="2" name="TextBox 1"/>
          <p:cNvSpPr txBox="1"/>
          <p:nvPr/>
        </p:nvSpPr>
        <p:spPr>
          <a:xfrm>
            <a:off x="693860" y="5541727"/>
            <a:ext cx="11061291" cy="1384995"/>
          </a:xfrm>
          <a:prstGeom prst="rect">
            <a:avLst/>
          </a:prstGeom>
          <a:noFill/>
        </p:spPr>
        <p:txBody>
          <a:bodyPr wrap="square" rtlCol="0">
            <a:spAutoFit/>
          </a:bodyPr>
          <a:lstStyle/>
          <a:p>
            <a:r>
              <a:rPr lang="en-GB" sz="2800" dirty="0">
                <a:latin typeface="Comic Sans MS" panose="030F0702030302020204" pitchFamily="66" charset="0"/>
              </a:rPr>
              <a:t>This naughty alien is stealing numbers from the number lines, then putting them in his bag. Which three numbers would you find in his bag?</a:t>
            </a:r>
          </a:p>
        </p:txBody>
      </p:sp>
    </p:spTree>
    <p:extLst>
      <p:ext uri="{BB962C8B-B14F-4D97-AF65-F5344CB8AC3E}">
        <p14:creationId xmlns:p14="http://schemas.microsoft.com/office/powerpoint/2010/main" val="13556328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39E1E3C2-A024-485A-8E6A-E9FE2C998D19}"/>
              </a:ext>
            </a:extLst>
          </p:cNvPr>
          <p:cNvSpPr txBox="1"/>
          <p:nvPr/>
        </p:nvSpPr>
        <p:spPr>
          <a:xfrm>
            <a:off x="253042" y="152401"/>
            <a:ext cx="11642784" cy="698652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b="1" dirty="0">
                <a:latin typeface="Comic Sans MS"/>
              </a:rPr>
              <a:t>Problem Solving </a:t>
            </a:r>
            <a:endParaRPr lang="en-US" sz="2800" dirty="0">
              <a:latin typeface="Comic Sans MS"/>
              <a:cs typeface="Calibri" panose="020F0502020204030204"/>
            </a:endParaRPr>
          </a:p>
          <a:p>
            <a:r>
              <a:rPr lang="en-US" sz="2800" dirty="0">
                <a:latin typeface="Comic Sans MS"/>
              </a:rPr>
              <a:t>Problem solving in </a:t>
            </a:r>
            <a:r>
              <a:rPr lang="en-US" sz="2800" dirty="0" err="1">
                <a:latin typeface="Comic Sans MS"/>
              </a:rPr>
              <a:t>maths</a:t>
            </a:r>
            <a:r>
              <a:rPr lang="en-US" sz="2800" dirty="0">
                <a:latin typeface="Comic Sans MS"/>
              </a:rPr>
              <a:t> allows children to use their </a:t>
            </a:r>
            <a:r>
              <a:rPr lang="en-US" sz="2800" dirty="0" err="1">
                <a:latin typeface="Comic Sans MS"/>
              </a:rPr>
              <a:t>maths</a:t>
            </a:r>
            <a:r>
              <a:rPr lang="en-US" sz="2800" dirty="0">
                <a:latin typeface="Comic Sans MS"/>
              </a:rPr>
              <a:t> skills in lots of contexts and in situations that are new to them. It allows them to seek solutions, spot patterns and think about the best way to do things rather than blindly following </a:t>
            </a:r>
            <a:r>
              <a:rPr lang="en-US" sz="2800" dirty="0" err="1">
                <a:latin typeface="Comic Sans MS"/>
              </a:rPr>
              <a:t>maths</a:t>
            </a:r>
            <a:r>
              <a:rPr lang="en-US" sz="2800" dirty="0">
                <a:latin typeface="Comic Sans MS"/>
              </a:rPr>
              <a:t> procedures. </a:t>
            </a:r>
          </a:p>
          <a:p>
            <a:endParaRPr lang="en-US" sz="2800" dirty="0">
              <a:latin typeface="Comic Sans MS"/>
            </a:endParaRPr>
          </a:p>
          <a:p>
            <a:r>
              <a:rPr lang="en-US" sz="2800" dirty="0">
                <a:latin typeface="Comic Sans MS"/>
              </a:rPr>
              <a:t>In Reception, problem solving might include: </a:t>
            </a:r>
          </a:p>
          <a:p>
            <a:r>
              <a:rPr lang="en-US" sz="2800" dirty="0">
                <a:latin typeface="Comic Sans MS"/>
              </a:rPr>
              <a:t>• spotting, following and creating patterns </a:t>
            </a:r>
          </a:p>
          <a:p>
            <a:r>
              <a:rPr lang="en-US" sz="2800" dirty="0">
                <a:latin typeface="Comic Sans MS"/>
              </a:rPr>
              <a:t>• estimating amounts of objects </a:t>
            </a:r>
          </a:p>
          <a:p>
            <a:r>
              <a:rPr lang="en-US" sz="2800" dirty="0">
                <a:latin typeface="Comic Sans MS"/>
              </a:rPr>
              <a:t>• predicting how many times they can do something in a minute </a:t>
            </a:r>
          </a:p>
          <a:p>
            <a:r>
              <a:rPr lang="en-US" sz="2800" dirty="0">
                <a:latin typeface="Comic Sans MS"/>
              </a:rPr>
              <a:t>• sharing objects between different groups – particularly when the amount of groups change and the amount of objects stays the same • finding different ways to partition numbers </a:t>
            </a:r>
            <a:r>
              <a:rPr lang="en-US" sz="2800" dirty="0" err="1">
                <a:latin typeface="Comic Sans MS"/>
              </a:rPr>
              <a:t>eg</a:t>
            </a:r>
            <a:r>
              <a:rPr lang="en-US" sz="2800" dirty="0">
                <a:latin typeface="Comic Sans MS"/>
              </a:rPr>
              <a:t> 5 could be 5+0, 4+1, </a:t>
            </a:r>
            <a:r>
              <a:rPr lang="en-US" sz="2800" dirty="0" err="1">
                <a:latin typeface="Comic Sans MS"/>
              </a:rPr>
              <a:t>etc</a:t>
            </a:r>
            <a:endParaRPr lang="en-US" sz="2800" dirty="0">
              <a:latin typeface="Comic Sans MS"/>
            </a:endParaRPr>
          </a:p>
          <a:p>
            <a:r>
              <a:rPr lang="en-US" sz="2800" b="1" dirty="0">
                <a:ea typeface="+mn-lt"/>
                <a:cs typeface="+mn-lt"/>
              </a:rPr>
              <a:t>Parent TASK – Can you show another way to make 5 on your tens frame?</a:t>
            </a:r>
            <a:r>
              <a:rPr lang="en-US" sz="2800" dirty="0">
                <a:ea typeface="+mn-lt"/>
                <a:cs typeface="+mn-lt"/>
              </a:rPr>
              <a:t> </a:t>
            </a:r>
            <a:endParaRPr lang="en-US" sz="2800" dirty="0">
              <a:cs typeface="Calibri"/>
            </a:endParaRPr>
          </a:p>
          <a:p>
            <a:endParaRPr lang="en-US" sz="2800" dirty="0">
              <a:latin typeface="Comic Sans MS"/>
            </a:endParaRPr>
          </a:p>
        </p:txBody>
      </p:sp>
    </p:spTree>
    <p:extLst>
      <p:ext uri="{BB962C8B-B14F-4D97-AF65-F5344CB8AC3E}">
        <p14:creationId xmlns:p14="http://schemas.microsoft.com/office/powerpoint/2010/main" val="7005212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accent5">
            <a:lumMod val="60000"/>
            <a:lumOff val="40000"/>
          </a:scheme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EB72CE1B-9EBF-4937-901D-5AE194FF3386}"/>
              </a:ext>
            </a:extLst>
          </p:cNvPr>
          <p:cNvSpPr txBox="1"/>
          <p:nvPr/>
        </p:nvSpPr>
        <p:spPr>
          <a:xfrm>
            <a:off x="5027655" y="593075"/>
            <a:ext cx="6487670" cy="1325563"/>
          </a:xfrm>
          <a:prstGeom prst="rect">
            <a:avLst/>
          </a:prstGeom>
        </p:spPr>
        <p:txBody>
          <a:bodyPr vert="horz" lIns="91440" tIns="45720" rIns="91440" bIns="45720" rtlCol="0" anchor="ctr">
            <a:normAutofit/>
          </a:bodyPr>
          <a:lstStyle/>
          <a:p>
            <a:pPr>
              <a:lnSpc>
                <a:spcPct val="90000"/>
              </a:lnSpc>
              <a:spcBef>
                <a:spcPct val="0"/>
              </a:spcBef>
              <a:spcAft>
                <a:spcPts val="600"/>
              </a:spcAft>
            </a:pPr>
            <a:endParaRPr lang="en-US" sz="1400" b="1" kern="1200" dirty="0">
              <a:solidFill>
                <a:schemeClr val="tx1"/>
              </a:solidFill>
              <a:latin typeface="+mj-lt"/>
              <a:ea typeface="+mj-ea"/>
              <a:cs typeface="+mj-cs"/>
            </a:endParaRPr>
          </a:p>
          <a:p>
            <a:pPr>
              <a:lnSpc>
                <a:spcPct val="90000"/>
              </a:lnSpc>
              <a:spcBef>
                <a:spcPct val="0"/>
              </a:spcBef>
              <a:spcAft>
                <a:spcPts val="600"/>
              </a:spcAft>
            </a:pPr>
            <a:endParaRPr lang="en-US" sz="1400" b="1" kern="1200" dirty="0">
              <a:solidFill>
                <a:schemeClr val="tx1"/>
              </a:solidFill>
              <a:latin typeface="+mj-lt"/>
              <a:ea typeface="+mj-ea"/>
              <a:cs typeface="+mj-cs"/>
            </a:endParaRPr>
          </a:p>
          <a:p>
            <a:pPr>
              <a:lnSpc>
                <a:spcPct val="90000"/>
              </a:lnSpc>
              <a:spcBef>
                <a:spcPct val="0"/>
              </a:spcBef>
              <a:spcAft>
                <a:spcPts val="600"/>
              </a:spcAft>
            </a:pPr>
            <a:endParaRPr lang="en-US" sz="1400" b="1" kern="1200" dirty="0">
              <a:solidFill>
                <a:schemeClr val="tx1"/>
              </a:solidFill>
              <a:latin typeface="+mj-lt"/>
              <a:ea typeface="+mj-ea"/>
              <a:cs typeface="+mj-cs"/>
            </a:endParaRPr>
          </a:p>
          <a:p>
            <a:pPr>
              <a:lnSpc>
                <a:spcPct val="90000"/>
              </a:lnSpc>
              <a:spcBef>
                <a:spcPct val="0"/>
              </a:spcBef>
            </a:pPr>
            <a:endParaRPr lang="en-US" sz="1400" kern="1200" dirty="0">
              <a:solidFill>
                <a:schemeClr val="tx1"/>
              </a:solidFill>
              <a:latin typeface="+mj-lt"/>
              <a:ea typeface="+mj-ea"/>
              <a:cs typeface="+mj-cs"/>
            </a:endParaRPr>
          </a:p>
          <a:p>
            <a:pPr>
              <a:lnSpc>
                <a:spcPct val="90000"/>
              </a:lnSpc>
              <a:spcBef>
                <a:spcPct val="0"/>
              </a:spcBef>
              <a:spcAft>
                <a:spcPts val="600"/>
              </a:spcAft>
            </a:pPr>
            <a:endParaRPr lang="en-US" sz="1400" b="1" kern="1200" dirty="0">
              <a:solidFill>
                <a:schemeClr val="tx1"/>
              </a:solidFill>
              <a:latin typeface="+mj-lt"/>
              <a:ea typeface="+mj-ea"/>
              <a:cs typeface="+mj-cs"/>
            </a:endParaRPr>
          </a:p>
        </p:txBody>
      </p:sp>
      <p:pic>
        <p:nvPicPr>
          <p:cNvPr id="1026" name="Picture 2" descr="Related image">
            <a:extLst>
              <a:ext uri="{FF2B5EF4-FFF2-40B4-BE49-F238E27FC236}">
                <a16:creationId xmlns:a16="http://schemas.microsoft.com/office/drawing/2014/main" id="{203424F7-A0CD-49C4-B46D-BBFA06B50443}"/>
              </a:ext>
            </a:extLst>
          </p:cNvPr>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798900" y="281401"/>
            <a:ext cx="3319445" cy="3010006"/>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Image result for part part whole year 1">
            <a:extLst>
              <a:ext uri="{FF2B5EF4-FFF2-40B4-BE49-F238E27FC236}">
                <a16:creationId xmlns:a16="http://schemas.microsoft.com/office/drawing/2014/main" id="{A4CE90D3-229D-4AF7-85A5-C4BDC8BCFE5C}"/>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460812" y="3618189"/>
            <a:ext cx="3995623" cy="2906815"/>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a:extLst>
              <a:ext uri="{FF2B5EF4-FFF2-40B4-BE49-F238E27FC236}">
                <a16:creationId xmlns:a16="http://schemas.microsoft.com/office/drawing/2014/main" id="{D8C24B6A-37EF-48EC-8833-7AF484E92A43}"/>
              </a:ext>
            </a:extLst>
          </p:cNvPr>
          <p:cNvSpPr/>
          <p:nvPr/>
        </p:nvSpPr>
        <p:spPr>
          <a:xfrm>
            <a:off x="4586990" y="281400"/>
            <a:ext cx="7392975" cy="6243603"/>
          </a:xfrm>
          <a:prstGeom prst="rect">
            <a:avLst/>
          </a:prstGeom>
        </p:spPr>
        <p:txBody>
          <a:bodyPr vert="horz" lIns="91440" tIns="45720" rIns="91440" bIns="45720" rtlCol="0">
            <a:normAutofit/>
          </a:bodyPr>
          <a:lstStyle/>
          <a:p>
            <a:pPr>
              <a:lnSpc>
                <a:spcPct val="90000"/>
              </a:lnSpc>
              <a:spcAft>
                <a:spcPts val="600"/>
              </a:spcAft>
            </a:pPr>
            <a:r>
              <a:rPr lang="en-US" sz="2400" b="1" kern="1200" dirty="0">
                <a:solidFill>
                  <a:schemeClr val="tx1"/>
                </a:solidFill>
                <a:latin typeface="Comic Sans MS" panose="030F0702030302020204" pitchFamily="66" charset="0"/>
              </a:rPr>
              <a:t>What is Part-Part Whole?</a:t>
            </a:r>
            <a:r>
              <a:rPr lang="en-US" sz="2400" kern="1200" dirty="0">
                <a:solidFill>
                  <a:schemeClr val="tx1"/>
                </a:solidFill>
                <a:latin typeface="Comic Sans MS" panose="030F0702030302020204" pitchFamily="66" charset="0"/>
              </a:rPr>
              <a:t> </a:t>
            </a:r>
          </a:p>
          <a:p>
            <a:pPr>
              <a:lnSpc>
                <a:spcPct val="90000"/>
              </a:lnSpc>
              <a:spcAft>
                <a:spcPts val="600"/>
              </a:spcAft>
            </a:pPr>
            <a:r>
              <a:rPr lang="en-US" sz="2400" kern="1200" dirty="0">
                <a:solidFill>
                  <a:schemeClr val="tx1"/>
                </a:solidFill>
                <a:latin typeface="Comic Sans MS" panose="030F0702030302020204" pitchFamily="66" charset="0"/>
              </a:rPr>
              <a:t>The Part-Part Whole model is the concept of how numbers can be split into parts. Children using this model will see the relationship between the whole number and the component parts, this helps learners make the connections between addition and subtraction. </a:t>
            </a:r>
          </a:p>
          <a:p>
            <a:pPr>
              <a:lnSpc>
                <a:spcPct val="90000"/>
              </a:lnSpc>
              <a:spcAft>
                <a:spcPts val="600"/>
              </a:spcAft>
            </a:pPr>
            <a:endParaRPr lang="en-US" sz="2400" kern="1200" dirty="0">
              <a:solidFill>
                <a:schemeClr val="tx1"/>
              </a:solidFill>
              <a:latin typeface="Comic Sans MS" panose="030F0702030302020204" pitchFamily="66" charset="0"/>
            </a:endParaRPr>
          </a:p>
          <a:p>
            <a:pPr>
              <a:lnSpc>
                <a:spcPct val="90000"/>
              </a:lnSpc>
              <a:spcAft>
                <a:spcPts val="600"/>
              </a:spcAft>
            </a:pPr>
            <a:r>
              <a:rPr lang="en-US" sz="2400" kern="1200" dirty="0">
                <a:solidFill>
                  <a:schemeClr val="tx1"/>
                </a:solidFill>
                <a:latin typeface="Comic Sans MS" panose="030F0702030302020204" pitchFamily="66" charset="0"/>
              </a:rPr>
              <a:t>Part-Part Whole reasoning also helps pupils to interpret, </a:t>
            </a:r>
            <a:r>
              <a:rPr lang="en-US" sz="2400" kern="1200" dirty="0" err="1">
                <a:solidFill>
                  <a:schemeClr val="tx1"/>
                </a:solidFill>
                <a:latin typeface="Comic Sans MS" panose="030F0702030302020204" pitchFamily="66" charset="0"/>
              </a:rPr>
              <a:t>visualise</a:t>
            </a:r>
            <a:r>
              <a:rPr lang="en-US" sz="2400" kern="1200" dirty="0">
                <a:solidFill>
                  <a:schemeClr val="tx1"/>
                </a:solidFill>
                <a:latin typeface="Comic Sans MS" panose="030F0702030302020204" pitchFamily="66" charset="0"/>
              </a:rPr>
              <a:t> and solve word problems. </a:t>
            </a:r>
          </a:p>
          <a:p>
            <a:pPr>
              <a:lnSpc>
                <a:spcPct val="90000"/>
              </a:lnSpc>
              <a:spcAft>
                <a:spcPts val="600"/>
              </a:spcAft>
            </a:pPr>
            <a:endParaRPr lang="en-US" sz="2400" kern="1200" dirty="0">
              <a:solidFill>
                <a:schemeClr val="tx1"/>
              </a:solidFill>
              <a:latin typeface="Comic Sans MS" panose="030F0702030302020204" pitchFamily="66" charset="0"/>
            </a:endParaRPr>
          </a:p>
          <a:p>
            <a:pPr>
              <a:lnSpc>
                <a:spcPct val="90000"/>
              </a:lnSpc>
              <a:spcAft>
                <a:spcPts val="600"/>
              </a:spcAft>
            </a:pPr>
            <a:r>
              <a:rPr lang="en-US" sz="2400" kern="1200" dirty="0">
                <a:solidFill>
                  <a:schemeClr val="tx1"/>
                </a:solidFill>
                <a:latin typeface="Comic Sans MS" panose="030F0702030302020204" pitchFamily="66" charset="0"/>
              </a:rPr>
              <a:t>The concept of part-whole model reasoning is introduced to children as early as 3/4 years old. It is used in small quantities where children should be able to see how many of something is there without counting, instead, they will </a:t>
            </a:r>
            <a:r>
              <a:rPr lang="en-US" sz="2400" kern="1200" dirty="0" err="1">
                <a:solidFill>
                  <a:schemeClr val="tx1"/>
                </a:solidFill>
                <a:latin typeface="Comic Sans MS" panose="030F0702030302020204" pitchFamily="66" charset="0"/>
              </a:rPr>
              <a:t>subitise</a:t>
            </a:r>
            <a:r>
              <a:rPr lang="en-US" sz="2400" kern="1200" dirty="0">
                <a:solidFill>
                  <a:schemeClr val="tx1"/>
                </a:solidFill>
                <a:latin typeface="Comic Sans MS" panose="030F0702030302020204" pitchFamily="66" charset="0"/>
              </a:rPr>
              <a:t>.</a:t>
            </a:r>
            <a:r>
              <a:rPr lang="en-US" sz="2000" b="1" kern="1200" dirty="0">
                <a:solidFill>
                  <a:schemeClr val="tx1"/>
                </a:solidFill>
                <a:latin typeface="Comic Sans MS" panose="030F0702030302020204" pitchFamily="66" charset="0"/>
              </a:rPr>
              <a:t> </a:t>
            </a:r>
          </a:p>
          <a:p>
            <a:pPr indent="-228600">
              <a:lnSpc>
                <a:spcPct val="90000"/>
              </a:lnSpc>
              <a:spcAft>
                <a:spcPts val="600"/>
              </a:spcAft>
              <a:buFont typeface="Arial" panose="020B0604020202020204" pitchFamily="34" charset="0"/>
              <a:buChar char="•"/>
            </a:pPr>
            <a:r>
              <a:rPr lang="en-US" sz="2000" b="1" kern="1200" dirty="0">
                <a:solidFill>
                  <a:schemeClr val="tx1"/>
                </a:solidFill>
                <a:latin typeface="Comic Sans MS" panose="030F0702030302020204" pitchFamily="66" charset="0"/>
                <a:hlinkClick r:id="rId4"/>
              </a:rPr>
              <a:t>https://www.youtube.com/watch?v=vzeeaxLQDkE</a:t>
            </a:r>
            <a:endParaRPr lang="en-US" sz="2000" b="1" kern="1200" dirty="0">
              <a:solidFill>
                <a:schemeClr val="tx1"/>
              </a:solidFill>
              <a:latin typeface="Comic Sans MS" panose="030F0702030302020204" pitchFamily="66" charset="0"/>
            </a:endParaRPr>
          </a:p>
        </p:txBody>
      </p:sp>
    </p:spTree>
    <p:extLst>
      <p:ext uri="{BB962C8B-B14F-4D97-AF65-F5344CB8AC3E}">
        <p14:creationId xmlns:p14="http://schemas.microsoft.com/office/powerpoint/2010/main" val="13644652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02713E8-3697-4367-9B6A-78C1225BE97E}"/>
              </a:ext>
            </a:extLst>
          </p:cNvPr>
          <p:cNvSpPr txBox="1"/>
          <p:nvPr/>
        </p:nvSpPr>
        <p:spPr>
          <a:xfrm>
            <a:off x="3214778" y="669985"/>
            <a:ext cx="5604294"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dirty="0">
              <a:cs typeface="Calibri"/>
            </a:endParaRPr>
          </a:p>
        </p:txBody>
      </p:sp>
      <p:sp>
        <p:nvSpPr>
          <p:cNvPr id="5" name="TextBox 4">
            <a:extLst>
              <a:ext uri="{FF2B5EF4-FFF2-40B4-BE49-F238E27FC236}">
                <a16:creationId xmlns:a16="http://schemas.microsoft.com/office/drawing/2014/main" id="{CDC4D649-2F8D-4FD4-9953-0EF85A30D35E}"/>
              </a:ext>
            </a:extLst>
          </p:cNvPr>
          <p:cNvSpPr txBox="1"/>
          <p:nvPr/>
        </p:nvSpPr>
        <p:spPr>
          <a:xfrm>
            <a:off x="313899" y="354842"/>
            <a:ext cx="11386782" cy="646331"/>
          </a:xfrm>
          <a:prstGeom prst="rect">
            <a:avLst/>
          </a:prstGeom>
          <a:noFill/>
        </p:spPr>
        <p:txBody>
          <a:bodyPr wrap="square" rtlCol="0">
            <a:spAutoFit/>
          </a:bodyPr>
          <a:lstStyle/>
          <a:p>
            <a:r>
              <a:rPr lang="en-GB" sz="3600" dirty="0">
                <a:latin typeface="Comic Sans MS" panose="030F0702030302020204" pitchFamily="66" charset="0"/>
              </a:rPr>
              <a:t>     What a maths session may look like in Owls class  </a:t>
            </a:r>
          </a:p>
        </p:txBody>
      </p:sp>
      <p:sp>
        <p:nvSpPr>
          <p:cNvPr id="6" name="Rectangle 5">
            <a:extLst>
              <a:ext uri="{FF2B5EF4-FFF2-40B4-BE49-F238E27FC236}">
                <a16:creationId xmlns:a16="http://schemas.microsoft.com/office/drawing/2014/main" id="{8D99D8C6-97CC-420B-B3D1-B2747CA0CC98}"/>
              </a:ext>
            </a:extLst>
          </p:cNvPr>
          <p:cNvSpPr/>
          <p:nvPr/>
        </p:nvSpPr>
        <p:spPr>
          <a:xfrm>
            <a:off x="491319" y="1316315"/>
            <a:ext cx="11327642" cy="369332"/>
          </a:xfrm>
          <a:prstGeom prst="rect">
            <a:avLst/>
          </a:prstGeom>
        </p:spPr>
        <p:txBody>
          <a:bodyPr wrap="square">
            <a:spAutoFit/>
          </a:bodyPr>
          <a:lstStyle/>
          <a:p>
            <a:endParaRPr lang="en-GB" dirty="0"/>
          </a:p>
        </p:txBody>
      </p:sp>
      <p:sp>
        <p:nvSpPr>
          <p:cNvPr id="7" name="Rectangle 6">
            <a:extLst>
              <a:ext uri="{FF2B5EF4-FFF2-40B4-BE49-F238E27FC236}">
                <a16:creationId xmlns:a16="http://schemas.microsoft.com/office/drawing/2014/main" id="{06933C53-5F9A-40AE-B4CA-9239D5589441}"/>
              </a:ext>
            </a:extLst>
          </p:cNvPr>
          <p:cNvSpPr/>
          <p:nvPr/>
        </p:nvSpPr>
        <p:spPr>
          <a:xfrm>
            <a:off x="432179" y="1039317"/>
            <a:ext cx="11445922" cy="5509200"/>
          </a:xfrm>
          <a:prstGeom prst="rect">
            <a:avLst/>
          </a:prstGeom>
        </p:spPr>
        <p:txBody>
          <a:bodyPr wrap="square">
            <a:spAutoFit/>
          </a:bodyPr>
          <a:lstStyle/>
          <a:p>
            <a:r>
              <a:rPr lang="en-GB" sz="3200" dirty="0">
                <a:latin typeface="Comic Sans MS" panose="030F0702030302020204" pitchFamily="66" charset="0"/>
              </a:rPr>
              <a:t>Learning Objective:</a:t>
            </a:r>
          </a:p>
          <a:p>
            <a:r>
              <a:rPr lang="en-GB" sz="3200" dirty="0">
                <a:latin typeface="Comic Sans MS" panose="030F0702030302020204" pitchFamily="66" charset="0"/>
              </a:rPr>
              <a:t>I want the children to… </a:t>
            </a:r>
          </a:p>
          <a:p>
            <a:pPr marL="285750" indent="-285750">
              <a:buFont typeface="Arial" panose="020B0604020202020204" pitchFamily="34" charset="0"/>
              <a:buChar char="•"/>
            </a:pPr>
            <a:r>
              <a:rPr lang="en-GB" sz="3200" dirty="0">
                <a:latin typeface="Comic Sans MS" panose="030F0702030302020204" pitchFamily="66" charset="0"/>
              </a:rPr>
              <a:t>Recognise and talk about the numeral 4. </a:t>
            </a:r>
          </a:p>
          <a:p>
            <a:pPr marL="285750" indent="-285750">
              <a:buFont typeface="Arial" panose="020B0604020202020204" pitchFamily="34" charset="0"/>
              <a:buChar char="•"/>
            </a:pPr>
            <a:r>
              <a:rPr lang="en-GB" sz="3200" dirty="0">
                <a:latin typeface="Comic Sans MS" panose="030F0702030302020204" pitchFamily="66" charset="0"/>
              </a:rPr>
              <a:t>See the relationship between four and three. </a:t>
            </a:r>
          </a:p>
          <a:p>
            <a:pPr marL="285750" indent="-285750">
              <a:buFont typeface="Arial" panose="020B0604020202020204" pitchFamily="34" charset="0"/>
              <a:buChar char="•"/>
            </a:pPr>
            <a:r>
              <a:rPr lang="en-GB" sz="3200" dirty="0">
                <a:latin typeface="Comic Sans MS" panose="030F0702030302020204" pitchFamily="66" charset="0"/>
              </a:rPr>
              <a:t>Use sentences to describe the relationship ‘four is made of three and one’ ‘four take away one leaves three’</a:t>
            </a:r>
          </a:p>
          <a:p>
            <a:endParaRPr lang="en-GB" sz="3200" dirty="0"/>
          </a:p>
          <a:p>
            <a:endParaRPr lang="en-GB" sz="3200" dirty="0">
              <a:latin typeface="Comic Sans MS" panose="030F0702030302020204" pitchFamily="66" charset="0"/>
            </a:endParaRPr>
          </a:p>
          <a:p>
            <a:endParaRPr lang="en-GB" sz="3200" dirty="0">
              <a:latin typeface="Comic Sans MS" panose="030F0702030302020204" pitchFamily="66" charset="0"/>
            </a:endParaRPr>
          </a:p>
          <a:p>
            <a:r>
              <a:rPr lang="en-GB" sz="3200" dirty="0">
                <a:latin typeface="Comic Sans MS" panose="030F0702030302020204" pitchFamily="66" charset="0"/>
              </a:rPr>
              <a:t>CP- classroom is setup to enhance learning. Adult directed activities or Objective led planning. </a:t>
            </a:r>
          </a:p>
        </p:txBody>
      </p:sp>
      <p:sp>
        <p:nvSpPr>
          <p:cNvPr id="8" name="Rectangle 7">
            <a:extLst>
              <a:ext uri="{FF2B5EF4-FFF2-40B4-BE49-F238E27FC236}">
                <a16:creationId xmlns:a16="http://schemas.microsoft.com/office/drawing/2014/main" id="{E95F2567-F49E-42B0-8A5B-637B6BE499F2}"/>
              </a:ext>
            </a:extLst>
          </p:cNvPr>
          <p:cNvSpPr/>
          <p:nvPr/>
        </p:nvSpPr>
        <p:spPr>
          <a:xfrm>
            <a:off x="491319" y="4443316"/>
            <a:ext cx="4362284" cy="369332"/>
          </a:xfrm>
          <a:prstGeom prst="rect">
            <a:avLst/>
          </a:prstGeom>
        </p:spPr>
        <p:txBody>
          <a:bodyPr wrap="none">
            <a:spAutoFit/>
          </a:bodyPr>
          <a:lstStyle/>
          <a:p>
            <a:r>
              <a:rPr lang="en-GB" dirty="0">
                <a:hlinkClick r:id="rId2"/>
              </a:rPr>
              <a:t>https://www.ncetm.org.uk/resources/52060</a:t>
            </a:r>
            <a:endParaRPr lang="en-GB" dirty="0"/>
          </a:p>
        </p:txBody>
      </p:sp>
    </p:spTree>
    <p:extLst>
      <p:ext uri="{BB962C8B-B14F-4D97-AF65-F5344CB8AC3E}">
        <p14:creationId xmlns:p14="http://schemas.microsoft.com/office/powerpoint/2010/main" val="23069982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par>
                    <p:cTn id="10" fill="hold">
                      <p:stCondLst>
                        <p:cond delay="indefinite"/>
                      </p:stCondLst>
                      <p:childTnLst>
                        <p:par>
                          <p:cTn id="11" fill="hold">
                            <p:stCondLst>
                              <p:cond delay="0"/>
                            </p:stCondLst>
                            <p:childTnLst>
                              <p:par>
                                <p:cTn id="12" presetID="9" presetClass="entr" presetSubtype="0" fill="hold" grpId="0" nodeType="clickEffect">
                                  <p:stCondLst>
                                    <p:cond delay="0"/>
                                  </p:stCondLst>
                                  <p:childTnLst>
                                    <p:set>
                                      <p:cBhvr>
                                        <p:cTn id="13" dur="1" fill="hold">
                                          <p:stCondLst>
                                            <p:cond delay="0"/>
                                          </p:stCondLst>
                                        </p:cTn>
                                        <p:tgtEl>
                                          <p:spTgt spid="7"/>
                                        </p:tgtEl>
                                        <p:attrNameLst>
                                          <p:attrName>style.visibility</p:attrName>
                                        </p:attrNameLst>
                                      </p:cBhvr>
                                      <p:to>
                                        <p:strVal val="visible"/>
                                      </p:to>
                                    </p:set>
                                    <p:animEffect transition="in" filter="dissolve">
                                      <p:cBhvr>
                                        <p:cTn id="14" dur="500"/>
                                        <p:tgtEl>
                                          <p:spTgt spid="7"/>
                                        </p:tgtEl>
                                      </p:cBhvr>
                                    </p:animEffect>
                                  </p:childTnLst>
                                </p:cTn>
                              </p:par>
                            </p:childTnLst>
                          </p:cTn>
                        </p:par>
                      </p:childTnLst>
                    </p:cTn>
                  </p:par>
                  <p:par>
                    <p:cTn id="15" fill="hold">
                      <p:stCondLst>
                        <p:cond delay="indefinite"/>
                      </p:stCondLst>
                      <p:childTnLst>
                        <p:par>
                          <p:cTn id="16" fill="hold">
                            <p:stCondLst>
                              <p:cond delay="0"/>
                            </p:stCondLst>
                            <p:childTnLst>
                              <p:par>
                                <p:cTn id="17" presetID="53" presetClass="entr" presetSubtype="16"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 calcmode="lin" valueType="num">
                                      <p:cBhvr>
                                        <p:cTn id="19" dur="500" fill="hold"/>
                                        <p:tgtEl>
                                          <p:spTgt spid="8"/>
                                        </p:tgtEl>
                                        <p:attrNameLst>
                                          <p:attrName>ppt_w</p:attrName>
                                        </p:attrNameLst>
                                      </p:cBhvr>
                                      <p:tavLst>
                                        <p:tav tm="0">
                                          <p:val>
                                            <p:fltVal val="0"/>
                                          </p:val>
                                        </p:tav>
                                        <p:tav tm="100000">
                                          <p:val>
                                            <p:strVal val="#ppt_w"/>
                                          </p:val>
                                        </p:tav>
                                      </p:tavLst>
                                    </p:anim>
                                    <p:anim calcmode="lin" valueType="num">
                                      <p:cBhvr>
                                        <p:cTn id="20" dur="500" fill="hold"/>
                                        <p:tgtEl>
                                          <p:spTgt spid="8"/>
                                        </p:tgtEl>
                                        <p:attrNameLst>
                                          <p:attrName>ppt_h</p:attrName>
                                        </p:attrNameLst>
                                      </p:cBhvr>
                                      <p:tavLst>
                                        <p:tav tm="0">
                                          <p:val>
                                            <p:fltVal val="0"/>
                                          </p:val>
                                        </p:tav>
                                        <p:tav tm="100000">
                                          <p:val>
                                            <p:strVal val="#ppt_h"/>
                                          </p:val>
                                        </p:tav>
                                      </p:tavLst>
                                    </p:anim>
                                    <p:animEffect transition="in" filter="fade">
                                      <p:cBhvr>
                                        <p:cTn id="21"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7" grpId="0"/>
      <p:bldP spid="8"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accent5">
            <a:lumMod val="60000"/>
            <a:lumOff val="40000"/>
          </a:schemeClr>
        </a:soli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DDF2A13-D010-43E6-8A64-488152A70C2A}"/>
              </a:ext>
            </a:extLst>
          </p:cNvPr>
          <p:cNvSpPr txBox="1"/>
          <p:nvPr/>
        </p:nvSpPr>
        <p:spPr>
          <a:xfrm>
            <a:off x="308558" y="135488"/>
            <a:ext cx="7169426" cy="369332"/>
          </a:xfrm>
          <a:prstGeom prst="rect">
            <a:avLst/>
          </a:prstGeom>
          <a:noFill/>
        </p:spPr>
        <p:txBody>
          <a:bodyPr wrap="square" rtlCol="0">
            <a:spAutoFit/>
          </a:bodyPr>
          <a:lstStyle/>
          <a:p>
            <a:r>
              <a:rPr lang="en-GB" dirty="0"/>
              <a:t> </a:t>
            </a:r>
          </a:p>
        </p:txBody>
      </p:sp>
      <p:sp>
        <p:nvSpPr>
          <p:cNvPr id="6" name="Rectangle 5">
            <a:extLst>
              <a:ext uri="{FF2B5EF4-FFF2-40B4-BE49-F238E27FC236}">
                <a16:creationId xmlns:a16="http://schemas.microsoft.com/office/drawing/2014/main" id="{695E1A63-A16A-4CE4-95C5-D6E51923EF21}"/>
              </a:ext>
            </a:extLst>
          </p:cNvPr>
          <p:cNvSpPr/>
          <p:nvPr/>
        </p:nvSpPr>
        <p:spPr>
          <a:xfrm>
            <a:off x="0" y="0"/>
            <a:ext cx="12192000" cy="6740307"/>
          </a:xfrm>
          <a:prstGeom prst="rect">
            <a:avLst/>
          </a:prstGeom>
        </p:spPr>
        <p:txBody>
          <a:bodyPr wrap="square">
            <a:spAutoFit/>
          </a:bodyPr>
          <a:lstStyle/>
          <a:p>
            <a:r>
              <a:rPr lang="en-GB" sz="3200" dirty="0"/>
              <a:t>How can I help at home? </a:t>
            </a:r>
          </a:p>
          <a:p>
            <a:r>
              <a:rPr lang="en-GB" sz="2000" dirty="0">
                <a:latin typeface="Comic Sans MS" panose="030F0702030302020204" pitchFamily="66" charset="0"/>
              </a:rPr>
              <a:t>• Count - steps up the stairs, money into a money box etc </a:t>
            </a:r>
          </a:p>
          <a:p>
            <a:r>
              <a:rPr lang="en-GB" sz="2000" dirty="0">
                <a:latin typeface="Comic Sans MS" panose="030F0702030302020204" pitchFamily="66" charset="0"/>
              </a:rPr>
              <a:t>• Ask children to say how many without counting (5 or fewer) </a:t>
            </a:r>
          </a:p>
          <a:p>
            <a:r>
              <a:rPr lang="en-GB" sz="2000" dirty="0">
                <a:latin typeface="Comic Sans MS" panose="030F0702030302020204" pitchFamily="66" charset="0"/>
              </a:rPr>
              <a:t>• Play games using dice/dominoes and encourage child to say how many spots without counting. </a:t>
            </a:r>
          </a:p>
          <a:p>
            <a:r>
              <a:rPr lang="en-GB" sz="2000" dirty="0">
                <a:latin typeface="Comic Sans MS" panose="030F0702030302020204" pitchFamily="66" charset="0"/>
              </a:rPr>
              <a:t>• Ask children to set the table with enough knives, forks and plates for everyone. </a:t>
            </a:r>
          </a:p>
          <a:p>
            <a:r>
              <a:rPr lang="en-GB" sz="2000" dirty="0">
                <a:latin typeface="Comic Sans MS" panose="030F0702030302020204" pitchFamily="66" charset="0"/>
              </a:rPr>
              <a:t>• Spot numbers in the environment – on phones, microwaves, clocks, registration plates, doors. </a:t>
            </a:r>
          </a:p>
          <a:p>
            <a:r>
              <a:rPr lang="en-GB" sz="2000" dirty="0">
                <a:latin typeface="Comic Sans MS" panose="030F0702030302020204" pitchFamily="66" charset="0"/>
              </a:rPr>
              <a:t>• Ask children to think of their own representations for numbers </a:t>
            </a:r>
            <a:r>
              <a:rPr lang="en-GB" sz="2000" dirty="0" err="1">
                <a:latin typeface="Comic Sans MS" panose="030F0702030302020204" pitchFamily="66" charset="0"/>
              </a:rPr>
              <a:t>eg</a:t>
            </a:r>
            <a:r>
              <a:rPr lang="en-GB" sz="2000" dirty="0">
                <a:latin typeface="Comic Sans MS" panose="030F0702030302020204" pitchFamily="66" charset="0"/>
              </a:rPr>
              <a:t> one of them, two hands, three bears, four wheels on a car, five toes, six sides on a dice, seven dwarves, eight legs on an octopus etc </a:t>
            </a:r>
          </a:p>
          <a:p>
            <a:r>
              <a:rPr lang="en-GB" sz="2000" dirty="0">
                <a:latin typeface="Comic Sans MS" panose="030F0702030302020204" pitchFamily="66" charset="0"/>
              </a:rPr>
              <a:t>• Deliberately make mistakes. Children need to understand mistakes are normal and everyone makes them </a:t>
            </a:r>
            <a:r>
              <a:rPr lang="en-GB" sz="2000" dirty="0" err="1">
                <a:latin typeface="Comic Sans MS" panose="030F0702030302020204" pitchFamily="66" charset="0"/>
              </a:rPr>
              <a:t>eg</a:t>
            </a:r>
            <a:r>
              <a:rPr lang="en-GB" sz="2000" dirty="0">
                <a:latin typeface="Comic Sans MS" panose="030F0702030302020204" pitchFamily="66" charset="0"/>
              </a:rPr>
              <a:t> get mixed up when counting, muddle two numbers when ordering them. </a:t>
            </a:r>
          </a:p>
          <a:p>
            <a:r>
              <a:rPr lang="en-GB" sz="2000" dirty="0">
                <a:latin typeface="Comic Sans MS" panose="030F0702030302020204" pitchFamily="66" charset="0"/>
              </a:rPr>
              <a:t>• Watch </a:t>
            </a:r>
            <a:r>
              <a:rPr lang="en-GB" sz="2000" dirty="0" err="1">
                <a:latin typeface="Comic Sans MS" panose="030F0702030302020204" pitchFamily="66" charset="0"/>
              </a:rPr>
              <a:t>Numberblocks</a:t>
            </a:r>
            <a:r>
              <a:rPr lang="en-GB" sz="2000" dirty="0">
                <a:latin typeface="Comic Sans MS" panose="030F0702030302020204" pitchFamily="66" charset="0"/>
              </a:rPr>
              <a:t> on </a:t>
            </a:r>
            <a:r>
              <a:rPr lang="en-GB" sz="2000" dirty="0" err="1">
                <a:latin typeface="Comic Sans MS" panose="030F0702030302020204" pitchFamily="66" charset="0"/>
              </a:rPr>
              <a:t>Cbeebies</a:t>
            </a:r>
            <a:r>
              <a:rPr lang="en-GB" sz="2000" dirty="0">
                <a:latin typeface="Comic Sans MS" panose="030F0702030302020204" pitchFamily="66" charset="0"/>
              </a:rPr>
              <a:t>. This programme is written by maths specialists to model maths concepts and represents number brilliantly. Also, </a:t>
            </a:r>
            <a:r>
              <a:rPr lang="en-GB" sz="2000" dirty="0" err="1">
                <a:latin typeface="Comic Sans MS" panose="030F0702030302020204" pitchFamily="66" charset="0"/>
              </a:rPr>
              <a:t>Numberjacks</a:t>
            </a:r>
            <a:r>
              <a:rPr lang="en-GB" sz="2000" dirty="0">
                <a:latin typeface="Comic Sans MS" panose="030F0702030302020204" pitchFamily="66" charset="0"/>
              </a:rPr>
              <a:t> is excellent for solving problems. </a:t>
            </a:r>
          </a:p>
          <a:p>
            <a:r>
              <a:rPr lang="en-GB" sz="2000" dirty="0">
                <a:latin typeface="Comic Sans MS" panose="030F0702030302020204" pitchFamily="66" charset="0"/>
              </a:rPr>
              <a:t>• Hide numbers around the house or garden for children to find. </a:t>
            </a:r>
          </a:p>
          <a:p>
            <a:r>
              <a:rPr lang="en-GB" sz="2000" dirty="0">
                <a:latin typeface="Comic Sans MS" panose="030F0702030302020204" pitchFamily="66" charset="0"/>
              </a:rPr>
              <a:t>• Play outdoor maths games like hopscotch and skittles. Even better, let children make up their own games and decide how to score points. </a:t>
            </a:r>
          </a:p>
          <a:p>
            <a:r>
              <a:rPr lang="en-GB" sz="2000" dirty="0">
                <a:latin typeface="Comic Sans MS" panose="030F0702030302020204" pitchFamily="66" charset="0"/>
              </a:rPr>
              <a:t>• Read books with maths concepts </a:t>
            </a:r>
            <a:r>
              <a:rPr lang="en-GB" sz="2000" dirty="0" err="1">
                <a:latin typeface="Comic Sans MS" panose="030F0702030302020204" pitchFamily="66" charset="0"/>
              </a:rPr>
              <a:t>eg</a:t>
            </a:r>
            <a:r>
              <a:rPr lang="en-GB" sz="2000" dirty="0">
                <a:latin typeface="Comic Sans MS" panose="030F0702030302020204" pitchFamily="66" charset="0"/>
              </a:rPr>
              <a:t> The Very Hungry Caterpillar, One is a snail, ten is a crab, What’s the time, Mr Wolf? The doorbell rang. </a:t>
            </a:r>
          </a:p>
          <a:p>
            <a:r>
              <a:rPr lang="en-GB" sz="2000" dirty="0">
                <a:latin typeface="Comic Sans MS" panose="030F0702030302020204" pitchFamily="66" charset="0"/>
              </a:rPr>
              <a:t>• Draw attention to more and less. </a:t>
            </a:r>
          </a:p>
          <a:p>
            <a:r>
              <a:rPr lang="en-GB" sz="2000" dirty="0">
                <a:latin typeface="Comic Sans MS" panose="030F0702030302020204" pitchFamily="66" charset="0"/>
              </a:rPr>
              <a:t>• Try some activities from the NRICH website for EYFS to encourage depth - www.nrich.maths.org (please be mindful that we will be using some of these in school) Ask questions such as “How many more?”, “How many altogether?”, “How many would I have if…”</a:t>
            </a:r>
          </a:p>
        </p:txBody>
      </p:sp>
    </p:spTree>
    <p:extLst>
      <p:ext uri="{BB962C8B-B14F-4D97-AF65-F5344CB8AC3E}">
        <p14:creationId xmlns:p14="http://schemas.microsoft.com/office/powerpoint/2010/main" val="21729247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ox(in)">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8F0C201E-A917-47B9-8145-07D9851C87A1}"/>
              </a:ext>
            </a:extLst>
          </p:cNvPr>
          <p:cNvSpPr txBox="1"/>
          <p:nvPr/>
        </p:nvSpPr>
        <p:spPr>
          <a:xfrm>
            <a:off x="986288" y="1029420"/>
            <a:ext cx="4022783" cy="517064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dirty="0">
              <a:cs typeface="Calibri"/>
            </a:endParaRPr>
          </a:p>
          <a:p>
            <a:endParaRPr lang="en-US" sz="3200" dirty="0">
              <a:cs typeface="Calibri"/>
            </a:endParaRPr>
          </a:p>
          <a:p>
            <a:endParaRPr lang="en-US" sz="2800" b="1" dirty="0">
              <a:latin typeface="Comic Sans MS"/>
              <a:cs typeface="Calibri"/>
            </a:endParaRPr>
          </a:p>
          <a:p>
            <a:r>
              <a:rPr lang="en-US" sz="2800" b="1" dirty="0">
                <a:latin typeface="Comic Sans MS"/>
                <a:cs typeface="Calibri"/>
              </a:rPr>
              <a:t>Number </a:t>
            </a:r>
            <a:endParaRPr lang="en-US" sz="2800" dirty="0">
              <a:latin typeface="Comic Sans MS"/>
            </a:endParaRPr>
          </a:p>
          <a:p>
            <a:r>
              <a:rPr lang="en-US" sz="2800" dirty="0">
                <a:latin typeface="Comic Sans MS"/>
                <a:cs typeface="Calibri"/>
              </a:rPr>
              <a:t>Counting </a:t>
            </a:r>
          </a:p>
          <a:p>
            <a:r>
              <a:rPr lang="en-US" sz="2800" dirty="0">
                <a:latin typeface="Comic Sans MS"/>
                <a:cs typeface="Calibri"/>
              </a:rPr>
              <a:t>Ordering </a:t>
            </a:r>
          </a:p>
          <a:p>
            <a:r>
              <a:rPr lang="en-US" sz="2800" dirty="0">
                <a:latin typeface="Comic Sans MS"/>
                <a:cs typeface="Calibri"/>
              </a:rPr>
              <a:t>Number recognition</a:t>
            </a:r>
          </a:p>
          <a:p>
            <a:r>
              <a:rPr lang="en-US" sz="2800" dirty="0">
                <a:latin typeface="Comic Sans MS"/>
                <a:cs typeface="Calibri"/>
              </a:rPr>
              <a:t>Addition</a:t>
            </a:r>
          </a:p>
          <a:p>
            <a:r>
              <a:rPr lang="en-US" sz="2800" dirty="0">
                <a:latin typeface="Comic Sans MS"/>
                <a:cs typeface="Calibri"/>
              </a:rPr>
              <a:t>Subtraction</a:t>
            </a:r>
          </a:p>
          <a:p>
            <a:r>
              <a:rPr lang="en-US" sz="2800" dirty="0">
                <a:latin typeface="Comic Sans MS"/>
                <a:cs typeface="Calibri"/>
              </a:rPr>
              <a:t>Doubling</a:t>
            </a:r>
          </a:p>
          <a:p>
            <a:r>
              <a:rPr lang="en-US" sz="2800" dirty="0">
                <a:latin typeface="Comic Sans MS"/>
                <a:cs typeface="Calibri"/>
              </a:rPr>
              <a:t>Halving</a:t>
            </a:r>
          </a:p>
          <a:p>
            <a:r>
              <a:rPr lang="en-US" sz="2800" dirty="0">
                <a:latin typeface="Comic Sans MS"/>
                <a:cs typeface="Calibri"/>
              </a:rPr>
              <a:t>Sharing </a:t>
            </a:r>
          </a:p>
        </p:txBody>
      </p:sp>
      <p:sp>
        <p:nvSpPr>
          <p:cNvPr id="3" name="TextBox 2">
            <a:extLst>
              <a:ext uri="{FF2B5EF4-FFF2-40B4-BE49-F238E27FC236}">
                <a16:creationId xmlns:a16="http://schemas.microsoft.com/office/drawing/2014/main" id="{A4D0EA4D-8B82-44C8-9780-606EEDB8AF9F}"/>
              </a:ext>
            </a:extLst>
          </p:cNvPr>
          <p:cNvSpPr txBox="1"/>
          <p:nvPr/>
        </p:nvSpPr>
        <p:spPr>
          <a:xfrm>
            <a:off x="3400785" y="467803"/>
            <a:ext cx="6308784" cy="64633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dirty="0">
                <a:latin typeface="Comic Sans MS"/>
                <a:ea typeface="+mn-lt"/>
                <a:cs typeface="+mn-lt"/>
              </a:rPr>
              <a:t>EYFS </a:t>
            </a:r>
            <a:r>
              <a:rPr lang="en-US" sz="3200" dirty="0" err="1">
                <a:latin typeface="Comic Sans MS"/>
                <a:ea typeface="+mn-lt"/>
                <a:cs typeface="+mn-lt"/>
              </a:rPr>
              <a:t>Maths</a:t>
            </a:r>
            <a:r>
              <a:rPr lang="en-US" sz="3200" dirty="0">
                <a:latin typeface="Comic Sans MS"/>
                <a:ea typeface="+mn-lt"/>
                <a:cs typeface="+mn-lt"/>
              </a:rPr>
              <a:t> curriculum</a:t>
            </a:r>
            <a:r>
              <a:rPr lang="en-US" sz="3600" dirty="0">
                <a:ea typeface="+mn-lt"/>
                <a:cs typeface="+mn-lt"/>
              </a:rPr>
              <a:t> </a:t>
            </a:r>
            <a:endParaRPr lang="en-US" sz="3600" dirty="0">
              <a:cs typeface="Calibri" panose="020F0502020204030204"/>
            </a:endParaRPr>
          </a:p>
        </p:txBody>
      </p:sp>
      <p:sp>
        <p:nvSpPr>
          <p:cNvPr id="4" name="TextBox 3">
            <a:extLst>
              <a:ext uri="{FF2B5EF4-FFF2-40B4-BE49-F238E27FC236}">
                <a16:creationId xmlns:a16="http://schemas.microsoft.com/office/drawing/2014/main" id="{5B88801A-0E30-49DB-BAEB-163CDF089704}"/>
              </a:ext>
            </a:extLst>
          </p:cNvPr>
          <p:cNvSpPr txBox="1"/>
          <p:nvPr/>
        </p:nvSpPr>
        <p:spPr>
          <a:xfrm>
            <a:off x="6030942" y="1818377"/>
            <a:ext cx="5920596" cy="31700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b="1" dirty="0">
                <a:latin typeface="Comic Sans MS"/>
                <a:cs typeface="Calibri"/>
              </a:rPr>
              <a:t>Shape, Space &amp; Measure</a:t>
            </a:r>
            <a:endParaRPr lang="en-US" sz="2800" dirty="0">
              <a:latin typeface="Comic Sans MS"/>
              <a:cs typeface="Calibri"/>
            </a:endParaRPr>
          </a:p>
          <a:p>
            <a:r>
              <a:rPr lang="en-US" sz="2800" dirty="0">
                <a:latin typeface="Comic Sans MS"/>
                <a:cs typeface="Calibri"/>
              </a:rPr>
              <a:t>Patterns</a:t>
            </a:r>
          </a:p>
          <a:p>
            <a:r>
              <a:rPr lang="en-US" sz="2800" dirty="0">
                <a:latin typeface="Comic Sans MS"/>
                <a:cs typeface="Calibri"/>
              </a:rPr>
              <a:t>Shape </a:t>
            </a:r>
          </a:p>
          <a:p>
            <a:r>
              <a:rPr lang="en-US" sz="2800" dirty="0">
                <a:latin typeface="Comic Sans MS"/>
                <a:cs typeface="Calibri"/>
              </a:rPr>
              <a:t>Size</a:t>
            </a:r>
          </a:p>
          <a:p>
            <a:r>
              <a:rPr lang="en-US" sz="2800" dirty="0">
                <a:latin typeface="Comic Sans MS"/>
                <a:cs typeface="Calibri"/>
              </a:rPr>
              <a:t>Position</a:t>
            </a:r>
          </a:p>
          <a:p>
            <a:r>
              <a:rPr lang="en-US" sz="2800" dirty="0">
                <a:latin typeface="Comic Sans MS"/>
                <a:cs typeface="Calibri"/>
              </a:rPr>
              <a:t>Time</a:t>
            </a:r>
          </a:p>
          <a:p>
            <a:r>
              <a:rPr lang="en-US" sz="2800" dirty="0">
                <a:latin typeface="Comic Sans MS"/>
                <a:cs typeface="Calibri"/>
              </a:rPr>
              <a:t>Money</a:t>
            </a:r>
            <a:r>
              <a:rPr lang="en-US" sz="3200" dirty="0">
                <a:cs typeface="Calibri"/>
              </a:rPr>
              <a:t> </a:t>
            </a:r>
          </a:p>
        </p:txBody>
      </p:sp>
      <p:pic>
        <p:nvPicPr>
          <p:cNvPr id="5" name="Picture 5" descr="A picture containing table&#10;&#10;Description generated with very high confidence">
            <a:extLst>
              <a:ext uri="{FF2B5EF4-FFF2-40B4-BE49-F238E27FC236}">
                <a16:creationId xmlns:a16="http://schemas.microsoft.com/office/drawing/2014/main" id="{8204108A-BC72-4A9F-A6DF-9F1AAB447F45}"/>
              </a:ext>
            </a:extLst>
          </p:cNvPr>
          <p:cNvPicPr>
            <a:picLocks noChangeAspect="1"/>
          </p:cNvPicPr>
          <p:nvPr/>
        </p:nvPicPr>
        <p:blipFill>
          <a:blip r:embed="rId2"/>
          <a:stretch>
            <a:fillRect/>
          </a:stretch>
        </p:blipFill>
        <p:spPr>
          <a:xfrm>
            <a:off x="256995" y="175943"/>
            <a:ext cx="2476500" cy="1847850"/>
          </a:xfrm>
          <a:prstGeom prst="rect">
            <a:avLst/>
          </a:prstGeom>
        </p:spPr>
      </p:pic>
      <p:pic>
        <p:nvPicPr>
          <p:cNvPr id="7" name="Picture 7" descr="A picture containing table, cake, birthday, paper&#10;&#10;Description generated with very high confidence">
            <a:extLst>
              <a:ext uri="{FF2B5EF4-FFF2-40B4-BE49-F238E27FC236}">
                <a16:creationId xmlns:a16="http://schemas.microsoft.com/office/drawing/2014/main" id="{EC18A6BC-8395-41A4-91A5-B990B4C61285}"/>
              </a:ext>
            </a:extLst>
          </p:cNvPr>
          <p:cNvPicPr>
            <a:picLocks noChangeAspect="1"/>
          </p:cNvPicPr>
          <p:nvPr/>
        </p:nvPicPr>
        <p:blipFill>
          <a:blip r:embed="rId3"/>
          <a:stretch>
            <a:fillRect/>
          </a:stretch>
        </p:blipFill>
        <p:spPr>
          <a:xfrm>
            <a:off x="7686135" y="4502142"/>
            <a:ext cx="4209690" cy="2008772"/>
          </a:xfrm>
          <a:prstGeom prst="rect">
            <a:avLst/>
          </a:prstGeom>
        </p:spPr>
      </p:pic>
    </p:spTree>
    <p:extLst>
      <p:ext uri="{BB962C8B-B14F-4D97-AF65-F5344CB8AC3E}">
        <p14:creationId xmlns:p14="http://schemas.microsoft.com/office/powerpoint/2010/main" val="377541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circle(in)">
                                      <p:cBhvr>
                                        <p:cTn id="7" dur="2000"/>
                                        <p:tgtEl>
                                          <p:spTgt spid="3"/>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fade">
                                      <p:cBhvr>
                                        <p:cTn id="12" dur="1000"/>
                                        <p:tgtEl>
                                          <p:spTgt spid="2"/>
                                        </p:tgtEl>
                                      </p:cBhvr>
                                    </p:animEffect>
                                    <p:anim calcmode="lin" valueType="num">
                                      <p:cBhvr>
                                        <p:cTn id="13" dur="1000" fill="hold"/>
                                        <p:tgtEl>
                                          <p:spTgt spid="2"/>
                                        </p:tgtEl>
                                        <p:attrNameLst>
                                          <p:attrName>ppt_x</p:attrName>
                                        </p:attrNameLst>
                                      </p:cBhvr>
                                      <p:tavLst>
                                        <p:tav tm="0">
                                          <p:val>
                                            <p:strVal val="#ppt_x"/>
                                          </p:val>
                                        </p:tav>
                                        <p:tav tm="100000">
                                          <p:val>
                                            <p:strVal val="#ppt_x"/>
                                          </p:val>
                                        </p:tav>
                                      </p:tavLst>
                                    </p:anim>
                                    <p:anim calcmode="lin" valueType="num">
                                      <p:cBhvr>
                                        <p:cTn id="14"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animEffect transition="in" filter="fade">
                                      <p:cBhvr>
                                        <p:cTn id="19" dur="1000"/>
                                        <p:tgtEl>
                                          <p:spTgt spid="4"/>
                                        </p:tgtEl>
                                      </p:cBhvr>
                                    </p:animEffect>
                                    <p:anim calcmode="lin" valueType="num">
                                      <p:cBhvr>
                                        <p:cTn id="20" dur="1000" fill="hold"/>
                                        <p:tgtEl>
                                          <p:spTgt spid="4"/>
                                        </p:tgtEl>
                                        <p:attrNameLst>
                                          <p:attrName>ppt_x</p:attrName>
                                        </p:attrNameLst>
                                      </p:cBhvr>
                                      <p:tavLst>
                                        <p:tav tm="0">
                                          <p:val>
                                            <p:strVal val="#ppt_x"/>
                                          </p:val>
                                        </p:tav>
                                        <p:tav tm="100000">
                                          <p:val>
                                            <p:strVal val="#ppt_x"/>
                                          </p:val>
                                        </p:tav>
                                      </p:tavLst>
                                    </p:anim>
                                    <p:anim calcmode="lin" valueType="num">
                                      <p:cBhvr>
                                        <p:cTn id="21" dur="1000" fill="hold"/>
                                        <p:tgtEl>
                                          <p:spTgt spid="4"/>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P spid="4"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5">
            <a:lumMod val="60000"/>
            <a:lumOff val="40000"/>
          </a:scheme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413329D2-038D-4C25-9B3B-214180ACE6EA}"/>
              </a:ext>
            </a:extLst>
          </p:cNvPr>
          <p:cNvSpPr txBox="1"/>
          <p:nvPr/>
        </p:nvSpPr>
        <p:spPr>
          <a:xfrm>
            <a:off x="154198" y="216285"/>
            <a:ext cx="11786556" cy="5078313"/>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b="1" dirty="0">
                <a:latin typeface="Comic Sans MS"/>
              </a:rPr>
              <a:t>There are two Early Learning Goals for </a:t>
            </a:r>
            <a:r>
              <a:rPr lang="en-US" sz="2800" b="1" dirty="0" err="1">
                <a:latin typeface="Comic Sans MS"/>
              </a:rPr>
              <a:t>maths</a:t>
            </a:r>
            <a:r>
              <a:rPr lang="en-US" sz="2800" b="1" dirty="0">
                <a:latin typeface="Comic Sans MS"/>
              </a:rPr>
              <a:t>. This is what most children in Reception are expected to be able to do by the end of their first year at school. </a:t>
            </a:r>
          </a:p>
          <a:p>
            <a:endParaRPr lang="en-US" sz="2800" b="1" dirty="0">
              <a:latin typeface="Comic Sans MS"/>
            </a:endParaRPr>
          </a:p>
          <a:p>
            <a:r>
              <a:rPr lang="en-US" sz="2800" b="1" dirty="0">
                <a:latin typeface="Comic Sans MS"/>
              </a:rPr>
              <a:t>Number:</a:t>
            </a:r>
            <a:r>
              <a:rPr lang="en-US" sz="2800" dirty="0">
                <a:latin typeface="Comic Sans MS"/>
              </a:rPr>
              <a:t> Children count reliably with numbers from one to 20, place them in order and say which number is one more or one less than a given number. Using quantities and objects, they add and subtract two single-digit numbers and count on or back to find the answer. They solve problems, including doubling, halving and sharing. </a:t>
            </a:r>
            <a:r>
              <a:rPr lang="en-US" sz="2400" dirty="0">
                <a:latin typeface="Comic Sans MS"/>
              </a:rPr>
              <a:t> </a:t>
            </a:r>
            <a:endParaRPr lang="en-US" dirty="0">
              <a:latin typeface="Comic Sans MS"/>
            </a:endParaRPr>
          </a:p>
          <a:p>
            <a:endParaRPr lang="en-US" dirty="0"/>
          </a:p>
          <a:p>
            <a:endParaRPr lang="en-US" dirty="0">
              <a:cs typeface="Calibri"/>
            </a:endParaRPr>
          </a:p>
          <a:p>
            <a:endParaRPr lang="en-US" dirty="0"/>
          </a:p>
          <a:p>
            <a:endParaRPr lang="en-US" dirty="0"/>
          </a:p>
        </p:txBody>
      </p:sp>
      <p:sp>
        <p:nvSpPr>
          <p:cNvPr id="5" name="TextBox 4">
            <a:extLst>
              <a:ext uri="{FF2B5EF4-FFF2-40B4-BE49-F238E27FC236}">
                <a16:creationId xmlns:a16="http://schemas.microsoft.com/office/drawing/2014/main" id="{E9F3F21F-01A0-4DFC-BB37-2862EB5BEB92}"/>
              </a:ext>
            </a:extLst>
          </p:cNvPr>
          <p:cNvSpPr txBox="1"/>
          <p:nvPr/>
        </p:nvSpPr>
        <p:spPr>
          <a:xfrm>
            <a:off x="251246" y="4219395"/>
            <a:ext cx="11815312" cy="2677656"/>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b="1" dirty="0">
                <a:latin typeface="Comic Sans MS"/>
                <a:ea typeface="+mn-lt"/>
                <a:cs typeface="+mn-lt"/>
              </a:rPr>
              <a:t>Shape, Space and Measure:</a:t>
            </a:r>
            <a:r>
              <a:rPr lang="en-US" sz="2800" dirty="0">
                <a:latin typeface="Comic Sans MS"/>
                <a:ea typeface="+mn-lt"/>
                <a:cs typeface="+mn-lt"/>
              </a:rPr>
              <a:t> Children use everyday language to talk about size, weight, capacity, position, distance, time and money to compare quantities and objects and to solve problems. They </a:t>
            </a:r>
            <a:r>
              <a:rPr lang="en-US" sz="2800" dirty="0" err="1">
                <a:latin typeface="Comic Sans MS"/>
                <a:ea typeface="+mn-lt"/>
                <a:cs typeface="+mn-lt"/>
              </a:rPr>
              <a:t>recognise</a:t>
            </a:r>
            <a:r>
              <a:rPr lang="en-US" sz="2800" dirty="0">
                <a:latin typeface="Comic Sans MS"/>
                <a:ea typeface="+mn-lt"/>
                <a:cs typeface="+mn-lt"/>
              </a:rPr>
              <a:t>, create and describe patterns. They explore characteristics of everyday objects and shapes and use mathematical language to describe them.</a:t>
            </a:r>
            <a:endParaRPr lang="en-US" sz="2000" dirty="0">
              <a:latin typeface="Comic Sans MS"/>
              <a:cs typeface="Calibri"/>
            </a:endParaRPr>
          </a:p>
        </p:txBody>
      </p:sp>
    </p:spTree>
    <p:extLst>
      <p:ext uri="{BB962C8B-B14F-4D97-AF65-F5344CB8AC3E}">
        <p14:creationId xmlns:p14="http://schemas.microsoft.com/office/powerpoint/2010/main" val="14772027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visible"/>
                                      </p:to>
                                    </p:set>
                                    <p:animEffect transition="in" filter="dissolve">
                                      <p:cBhvr>
                                        <p:cTn id="1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679BA073-70E8-40BB-9052-96B6FC8727EB}"/>
              </a:ext>
            </a:extLst>
          </p:cNvPr>
          <p:cNvSpPr txBox="1"/>
          <p:nvPr/>
        </p:nvSpPr>
        <p:spPr>
          <a:xfrm>
            <a:off x="209910" y="151179"/>
            <a:ext cx="11772180" cy="6555641"/>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b="1" dirty="0">
                <a:latin typeface="Comic Sans MS"/>
                <a:ea typeface="+mn-lt"/>
                <a:cs typeface="+mn-lt"/>
              </a:rPr>
              <a:t>What is Teaching for Mastery? </a:t>
            </a:r>
          </a:p>
          <a:p>
            <a:endParaRPr lang="en-US" sz="2800" dirty="0">
              <a:latin typeface="Comic Sans MS"/>
              <a:ea typeface="+mn-lt"/>
              <a:cs typeface="+mn-lt"/>
            </a:endParaRPr>
          </a:p>
          <a:p>
            <a:r>
              <a:rPr lang="en-US" sz="2800" dirty="0">
                <a:latin typeface="Comic Sans MS"/>
                <a:ea typeface="+mn-lt"/>
                <a:cs typeface="+mn-lt"/>
              </a:rPr>
              <a:t>At Kingston St Mary we see Teaching for Mastery in </a:t>
            </a:r>
            <a:r>
              <a:rPr lang="en-US" sz="2800" dirty="0" err="1">
                <a:latin typeface="Comic Sans MS"/>
                <a:ea typeface="+mn-lt"/>
                <a:cs typeface="+mn-lt"/>
              </a:rPr>
              <a:t>maths</a:t>
            </a:r>
            <a:r>
              <a:rPr lang="en-US" sz="2800" dirty="0">
                <a:latin typeface="Comic Sans MS"/>
                <a:ea typeface="+mn-lt"/>
                <a:cs typeface="+mn-lt"/>
              </a:rPr>
              <a:t> as allowing the pupils to gain a deep understanding of </a:t>
            </a:r>
            <a:r>
              <a:rPr lang="en-US" sz="2800" dirty="0" err="1">
                <a:latin typeface="Comic Sans MS"/>
                <a:ea typeface="+mn-lt"/>
                <a:cs typeface="+mn-lt"/>
              </a:rPr>
              <a:t>maths</a:t>
            </a:r>
            <a:r>
              <a:rPr lang="en-US" sz="2800" dirty="0">
                <a:latin typeface="Comic Sans MS"/>
                <a:ea typeface="+mn-lt"/>
                <a:cs typeface="+mn-lt"/>
              </a:rPr>
              <a:t>, allowing them to acquire a secure and long-term understanding of </a:t>
            </a:r>
            <a:r>
              <a:rPr lang="en-US" sz="2800" dirty="0" err="1">
                <a:latin typeface="Comic Sans MS"/>
                <a:ea typeface="+mn-lt"/>
                <a:cs typeface="+mn-lt"/>
              </a:rPr>
              <a:t>maths</a:t>
            </a:r>
            <a:r>
              <a:rPr lang="en-US" sz="2800" dirty="0">
                <a:latin typeface="Comic Sans MS"/>
                <a:ea typeface="+mn-lt"/>
                <a:cs typeface="+mn-lt"/>
              </a:rPr>
              <a:t> that allows them to make continual progress to move onto more complex topics. </a:t>
            </a:r>
          </a:p>
          <a:p>
            <a:endParaRPr lang="en-US" sz="2800" dirty="0">
              <a:latin typeface="Comic Sans MS"/>
              <a:ea typeface="+mn-lt"/>
              <a:cs typeface="+mn-lt"/>
            </a:endParaRPr>
          </a:p>
          <a:p>
            <a:r>
              <a:rPr lang="en-US" sz="2800" dirty="0">
                <a:latin typeface="Comic Sans MS"/>
                <a:ea typeface="+mn-lt"/>
                <a:cs typeface="+mn-lt"/>
              </a:rPr>
              <a:t>We believe that everyone can do </a:t>
            </a:r>
            <a:r>
              <a:rPr lang="en-US" sz="2800" dirty="0" err="1">
                <a:latin typeface="Comic Sans MS"/>
                <a:ea typeface="+mn-lt"/>
                <a:cs typeface="+mn-lt"/>
              </a:rPr>
              <a:t>maths</a:t>
            </a:r>
            <a:r>
              <a:rPr lang="en-US" sz="2800" dirty="0">
                <a:latin typeface="Comic Sans MS"/>
                <a:ea typeface="+mn-lt"/>
                <a:cs typeface="+mn-lt"/>
              </a:rPr>
              <a:t> and there’s no such thing as a </a:t>
            </a:r>
            <a:r>
              <a:rPr lang="en-US" sz="2800" dirty="0" err="1">
                <a:latin typeface="Comic Sans MS"/>
                <a:ea typeface="+mn-lt"/>
                <a:cs typeface="+mn-lt"/>
              </a:rPr>
              <a:t>maths</a:t>
            </a:r>
            <a:r>
              <a:rPr lang="en-US" sz="2800" dirty="0">
                <a:latin typeface="Comic Sans MS"/>
                <a:ea typeface="+mn-lt"/>
                <a:cs typeface="+mn-lt"/>
              </a:rPr>
              <a:t> person. </a:t>
            </a:r>
            <a:r>
              <a:rPr lang="en-US" sz="2800" dirty="0" err="1">
                <a:latin typeface="Comic Sans MS"/>
                <a:ea typeface="+mn-lt"/>
                <a:cs typeface="+mn-lt"/>
              </a:rPr>
              <a:t>Maths</a:t>
            </a:r>
            <a:r>
              <a:rPr lang="en-US" sz="2800" dirty="0">
                <a:latin typeface="Comic Sans MS"/>
                <a:ea typeface="+mn-lt"/>
                <a:cs typeface="+mn-lt"/>
              </a:rPr>
              <a:t> is a subject that everyone can and should be able to perform confidently and competently. Teaching for Mastery We choose to teach by breaking down </a:t>
            </a:r>
            <a:r>
              <a:rPr lang="en-US" sz="2800" dirty="0" err="1">
                <a:latin typeface="Comic Sans MS"/>
                <a:ea typeface="+mn-lt"/>
                <a:cs typeface="+mn-lt"/>
              </a:rPr>
              <a:t>maths</a:t>
            </a:r>
            <a:r>
              <a:rPr lang="en-US" sz="2800" dirty="0">
                <a:latin typeface="Comic Sans MS"/>
                <a:ea typeface="+mn-lt"/>
                <a:cs typeface="+mn-lt"/>
              </a:rPr>
              <a:t> objectives into the smallest steps, so that every pupil is secure in every new concept before moving on. We focus upon teaching for fluency, reasoning and problem solving. </a:t>
            </a:r>
            <a:endParaRPr lang="en-US" sz="2800" dirty="0">
              <a:latin typeface="Comic Sans MS"/>
              <a:cs typeface="Calibri"/>
            </a:endParaRPr>
          </a:p>
        </p:txBody>
      </p:sp>
      <p:sp>
        <p:nvSpPr>
          <p:cNvPr id="3" name="TextBox 2">
            <a:extLst>
              <a:ext uri="{FF2B5EF4-FFF2-40B4-BE49-F238E27FC236}">
                <a16:creationId xmlns:a16="http://schemas.microsoft.com/office/drawing/2014/main" id="{A940F692-03D0-4F26-961D-79CEEBFA7C05}"/>
              </a:ext>
            </a:extLst>
          </p:cNvPr>
          <p:cNvSpPr txBox="1"/>
          <p:nvPr/>
        </p:nvSpPr>
        <p:spPr>
          <a:xfrm>
            <a:off x="395917" y="1459842"/>
            <a:ext cx="7214558"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l"/>
            <a:endParaRPr lang="en-US" dirty="0">
              <a:cs typeface="Calibri"/>
            </a:endParaRPr>
          </a:p>
        </p:txBody>
      </p:sp>
    </p:spTree>
    <p:extLst>
      <p:ext uri="{BB962C8B-B14F-4D97-AF65-F5344CB8AC3E}">
        <p14:creationId xmlns:p14="http://schemas.microsoft.com/office/powerpoint/2010/main" val="40060144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5">
            <a:lumMod val="60000"/>
            <a:lumOff val="40000"/>
          </a:scheme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B25EA4C-98EE-4E86-A131-9EB3BF16E1F6}"/>
              </a:ext>
            </a:extLst>
          </p:cNvPr>
          <p:cNvSpPr txBox="1"/>
          <p:nvPr/>
        </p:nvSpPr>
        <p:spPr>
          <a:xfrm>
            <a:off x="123645" y="147274"/>
            <a:ext cx="11987840" cy="698652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400" b="1" dirty="0">
                <a:latin typeface="Comic Sans MS"/>
              </a:rPr>
              <a:t>How do we teach for Mastery in Early Years? </a:t>
            </a:r>
            <a:r>
              <a:rPr lang="en-US" sz="2400" dirty="0">
                <a:latin typeface="Comic Sans MS"/>
              </a:rPr>
              <a:t>Fluency - In Reception we aim to teach so that children have a deep understanding of number. </a:t>
            </a:r>
            <a:endParaRPr lang="en-US" sz="2400" dirty="0">
              <a:latin typeface="Comic Sans MS"/>
              <a:cs typeface="Calibri"/>
            </a:endParaRPr>
          </a:p>
          <a:p>
            <a:endParaRPr lang="en-US" sz="2400" dirty="0">
              <a:latin typeface="Comic Sans MS"/>
            </a:endParaRPr>
          </a:p>
          <a:p>
            <a:r>
              <a:rPr lang="en-US" sz="2400" b="1" dirty="0">
                <a:latin typeface="Comic Sans MS"/>
              </a:rPr>
              <a:t>Representing Numbers</a:t>
            </a:r>
            <a:endParaRPr lang="en-US" sz="2400" b="1" dirty="0">
              <a:latin typeface="Comic Sans MS"/>
              <a:cs typeface="Calibri"/>
            </a:endParaRPr>
          </a:p>
          <a:p>
            <a:r>
              <a:rPr lang="en-US" sz="2400" dirty="0">
                <a:latin typeface="Comic Sans MS"/>
              </a:rPr>
              <a:t>We want to develop children’s number sense so that they understand the number rather than just </a:t>
            </a:r>
            <a:r>
              <a:rPr lang="en-US" sz="2400" dirty="0" err="1">
                <a:latin typeface="Comic Sans MS"/>
              </a:rPr>
              <a:t>recognising</a:t>
            </a:r>
            <a:r>
              <a:rPr lang="en-US" sz="2400" dirty="0">
                <a:latin typeface="Comic Sans MS"/>
              </a:rPr>
              <a:t> the numeral. </a:t>
            </a:r>
            <a:endParaRPr lang="en-US" sz="2400" dirty="0">
              <a:latin typeface="Comic Sans MS"/>
              <a:cs typeface="Calibri"/>
            </a:endParaRPr>
          </a:p>
          <a:p>
            <a:endParaRPr lang="en-US" sz="2400" dirty="0">
              <a:latin typeface="Comic Sans MS"/>
              <a:cs typeface="Calibri"/>
            </a:endParaRPr>
          </a:p>
          <a:p>
            <a:r>
              <a:rPr lang="en-US" sz="2400" dirty="0">
                <a:latin typeface="Comic Sans MS"/>
              </a:rPr>
              <a:t>Children need to understand that numbers can be represented in many ways, not just as a written numeral. We use many different objects and pictures to show that numbers can be represented in lots of ways.</a:t>
            </a:r>
            <a:r>
              <a:rPr lang="en-US" sz="2800" dirty="0">
                <a:latin typeface="Comic Sans MS"/>
              </a:rPr>
              <a:t> </a:t>
            </a:r>
            <a:endParaRPr lang="en-US" sz="2800" dirty="0">
              <a:latin typeface="Comic Sans MS"/>
              <a:cs typeface="Calibri"/>
            </a:endParaRPr>
          </a:p>
          <a:p>
            <a:endParaRPr lang="en-US" dirty="0">
              <a:cs typeface="Calibri"/>
            </a:endParaRPr>
          </a:p>
          <a:p>
            <a:endParaRPr lang="en-US" dirty="0">
              <a:cs typeface="Calibri"/>
            </a:endParaRPr>
          </a:p>
          <a:p>
            <a:endParaRPr lang="en-US" dirty="0"/>
          </a:p>
          <a:p>
            <a:endParaRPr lang="en-US" dirty="0"/>
          </a:p>
          <a:p>
            <a:endParaRPr lang="en-US" dirty="0">
              <a:cs typeface="Calibri" panose="020F0502020204030204"/>
            </a:endParaRPr>
          </a:p>
          <a:p>
            <a:endParaRPr lang="en-US" dirty="0"/>
          </a:p>
          <a:p>
            <a:r>
              <a:rPr lang="en-US" sz="2000" dirty="0">
                <a:latin typeface="Comic Sans MS"/>
              </a:rPr>
              <a:t>Children sometimes need lots of </a:t>
            </a:r>
            <a:r>
              <a:rPr lang="en-US" sz="2000" dirty="0" err="1">
                <a:latin typeface="Comic Sans MS"/>
              </a:rPr>
              <a:t>practise</a:t>
            </a:r>
            <a:r>
              <a:rPr lang="en-US" sz="2000" dirty="0">
                <a:latin typeface="Comic Sans MS"/>
              </a:rPr>
              <a:t> to </a:t>
            </a:r>
            <a:r>
              <a:rPr lang="en-US" sz="2000" dirty="0" err="1">
                <a:latin typeface="Comic Sans MS"/>
              </a:rPr>
              <a:t>recognise</a:t>
            </a:r>
            <a:r>
              <a:rPr lang="en-US" sz="2000" dirty="0">
                <a:latin typeface="Comic Sans MS"/>
              </a:rPr>
              <a:t> numbers in different forms. We play games that encourages children to </a:t>
            </a:r>
            <a:r>
              <a:rPr lang="en-US" sz="2000" dirty="0" err="1">
                <a:latin typeface="Comic Sans MS"/>
              </a:rPr>
              <a:t>recognise</a:t>
            </a:r>
            <a:r>
              <a:rPr lang="en-US" sz="2000" dirty="0">
                <a:latin typeface="Comic Sans MS"/>
              </a:rPr>
              <a:t> and make different amounts in our indoor and outdoor areas. </a:t>
            </a:r>
            <a:endParaRPr lang="en-US" sz="2000" dirty="0">
              <a:latin typeface="Comic Sans MS"/>
              <a:cs typeface="Calibri"/>
            </a:endParaRPr>
          </a:p>
          <a:p>
            <a:endParaRPr lang="en-US" dirty="0"/>
          </a:p>
          <a:p>
            <a:endParaRPr lang="en-US" dirty="0">
              <a:cs typeface="Calibri"/>
            </a:endParaRPr>
          </a:p>
        </p:txBody>
      </p:sp>
      <p:pic>
        <p:nvPicPr>
          <p:cNvPr id="3" name="Picture 3" descr="A picture containing stereo, device&#10;&#10;Description generated with very high confidence">
            <a:extLst>
              <a:ext uri="{FF2B5EF4-FFF2-40B4-BE49-F238E27FC236}">
                <a16:creationId xmlns:a16="http://schemas.microsoft.com/office/drawing/2014/main" id="{ACE9FB64-866C-4646-B858-F7A0EA40776D}"/>
              </a:ext>
            </a:extLst>
          </p:cNvPr>
          <p:cNvPicPr>
            <a:picLocks noChangeAspect="1"/>
          </p:cNvPicPr>
          <p:nvPr/>
        </p:nvPicPr>
        <p:blipFill>
          <a:blip r:embed="rId2"/>
          <a:stretch>
            <a:fillRect/>
          </a:stretch>
        </p:blipFill>
        <p:spPr>
          <a:xfrm>
            <a:off x="10310004" y="4175859"/>
            <a:ext cx="812501" cy="817353"/>
          </a:xfrm>
          <a:prstGeom prst="rect">
            <a:avLst/>
          </a:prstGeom>
        </p:spPr>
      </p:pic>
      <p:pic>
        <p:nvPicPr>
          <p:cNvPr id="5" name="Picture 5" descr="A picture containing food&#10;&#10;Description generated with very high confidence">
            <a:extLst>
              <a:ext uri="{FF2B5EF4-FFF2-40B4-BE49-F238E27FC236}">
                <a16:creationId xmlns:a16="http://schemas.microsoft.com/office/drawing/2014/main" id="{1692D3F0-42A1-4608-931D-E9344FC7508D}"/>
              </a:ext>
            </a:extLst>
          </p:cNvPr>
          <p:cNvPicPr>
            <a:picLocks noChangeAspect="1"/>
          </p:cNvPicPr>
          <p:nvPr/>
        </p:nvPicPr>
        <p:blipFill>
          <a:blip r:embed="rId3"/>
          <a:stretch>
            <a:fillRect/>
          </a:stretch>
        </p:blipFill>
        <p:spPr>
          <a:xfrm>
            <a:off x="1881996" y="4235156"/>
            <a:ext cx="1072372" cy="807829"/>
          </a:xfrm>
          <a:prstGeom prst="rect">
            <a:avLst/>
          </a:prstGeom>
        </p:spPr>
      </p:pic>
      <p:pic>
        <p:nvPicPr>
          <p:cNvPr id="7" name="Picture 7" descr="A close up of a piece of paper&#10;&#10;Description generated with high confidence">
            <a:extLst>
              <a:ext uri="{FF2B5EF4-FFF2-40B4-BE49-F238E27FC236}">
                <a16:creationId xmlns:a16="http://schemas.microsoft.com/office/drawing/2014/main" id="{7D3C6CC1-6366-44E0-9538-73A19A3D8627}"/>
              </a:ext>
            </a:extLst>
          </p:cNvPr>
          <p:cNvPicPr>
            <a:picLocks noChangeAspect="1"/>
          </p:cNvPicPr>
          <p:nvPr/>
        </p:nvPicPr>
        <p:blipFill>
          <a:blip r:embed="rId4"/>
          <a:stretch>
            <a:fillRect/>
          </a:stretch>
        </p:blipFill>
        <p:spPr>
          <a:xfrm>
            <a:off x="3246227" y="4211283"/>
            <a:ext cx="1096275" cy="812682"/>
          </a:xfrm>
          <a:prstGeom prst="rect">
            <a:avLst/>
          </a:prstGeom>
        </p:spPr>
      </p:pic>
      <p:pic>
        <p:nvPicPr>
          <p:cNvPr id="9" name="Picture 9" descr="A close up of a logo&#10;&#10;Description generated with very high confidence">
            <a:extLst>
              <a:ext uri="{FF2B5EF4-FFF2-40B4-BE49-F238E27FC236}">
                <a16:creationId xmlns:a16="http://schemas.microsoft.com/office/drawing/2014/main" id="{60F1A69A-F537-4C9B-A5EC-39A31C88E9CD}"/>
              </a:ext>
            </a:extLst>
          </p:cNvPr>
          <p:cNvPicPr>
            <a:picLocks noChangeAspect="1"/>
          </p:cNvPicPr>
          <p:nvPr/>
        </p:nvPicPr>
        <p:blipFill>
          <a:blip r:embed="rId5"/>
          <a:stretch>
            <a:fillRect/>
          </a:stretch>
        </p:blipFill>
        <p:spPr>
          <a:xfrm>
            <a:off x="4879136" y="4191479"/>
            <a:ext cx="816635" cy="832486"/>
          </a:xfrm>
          <a:prstGeom prst="rect">
            <a:avLst/>
          </a:prstGeom>
        </p:spPr>
      </p:pic>
      <p:pic>
        <p:nvPicPr>
          <p:cNvPr id="11" name="Picture 11" descr="A picture containing drawing&#10;&#10;Description generated with very high confidence">
            <a:extLst>
              <a:ext uri="{FF2B5EF4-FFF2-40B4-BE49-F238E27FC236}">
                <a16:creationId xmlns:a16="http://schemas.microsoft.com/office/drawing/2014/main" id="{07BAA054-126F-4C80-AD73-09AD450BD95F}"/>
              </a:ext>
            </a:extLst>
          </p:cNvPr>
          <p:cNvPicPr>
            <a:picLocks noChangeAspect="1"/>
          </p:cNvPicPr>
          <p:nvPr/>
        </p:nvPicPr>
        <p:blipFill>
          <a:blip r:embed="rId6"/>
          <a:stretch>
            <a:fillRect/>
          </a:stretch>
        </p:blipFill>
        <p:spPr>
          <a:xfrm>
            <a:off x="5981433" y="4173163"/>
            <a:ext cx="796866" cy="820049"/>
          </a:xfrm>
          <a:prstGeom prst="rect">
            <a:avLst/>
          </a:prstGeom>
        </p:spPr>
      </p:pic>
      <p:pic>
        <p:nvPicPr>
          <p:cNvPr id="13" name="Picture 13" descr="A picture containing screen, building&#10;&#10;Description generated with very high confidence">
            <a:extLst>
              <a:ext uri="{FF2B5EF4-FFF2-40B4-BE49-F238E27FC236}">
                <a16:creationId xmlns:a16="http://schemas.microsoft.com/office/drawing/2014/main" id="{40FC2568-80BC-4F35-86E9-3BC1B0598950}"/>
              </a:ext>
            </a:extLst>
          </p:cNvPr>
          <p:cNvPicPr>
            <a:picLocks noChangeAspect="1"/>
          </p:cNvPicPr>
          <p:nvPr/>
        </p:nvPicPr>
        <p:blipFill>
          <a:blip r:embed="rId7"/>
          <a:stretch>
            <a:fillRect/>
          </a:stretch>
        </p:blipFill>
        <p:spPr>
          <a:xfrm>
            <a:off x="7012643" y="4235156"/>
            <a:ext cx="1617453" cy="801539"/>
          </a:xfrm>
          <a:prstGeom prst="rect">
            <a:avLst/>
          </a:prstGeom>
        </p:spPr>
      </p:pic>
      <p:pic>
        <p:nvPicPr>
          <p:cNvPr id="15" name="Picture 15">
            <a:extLst>
              <a:ext uri="{FF2B5EF4-FFF2-40B4-BE49-F238E27FC236}">
                <a16:creationId xmlns:a16="http://schemas.microsoft.com/office/drawing/2014/main" id="{EBFB706E-F5E9-4D3C-A6EA-F90CF5169DA9}"/>
              </a:ext>
            </a:extLst>
          </p:cNvPr>
          <p:cNvPicPr>
            <a:picLocks noChangeAspect="1"/>
          </p:cNvPicPr>
          <p:nvPr/>
        </p:nvPicPr>
        <p:blipFill>
          <a:blip r:embed="rId8"/>
          <a:stretch>
            <a:fillRect/>
          </a:stretch>
        </p:blipFill>
        <p:spPr>
          <a:xfrm>
            <a:off x="8942896" y="4188726"/>
            <a:ext cx="672681" cy="752477"/>
          </a:xfrm>
          <a:prstGeom prst="rect">
            <a:avLst/>
          </a:prstGeom>
        </p:spPr>
      </p:pic>
      <p:pic>
        <p:nvPicPr>
          <p:cNvPr id="17" name="Picture 17" descr="A picture containing drawing&#10;&#10;Description generated with very high confidence">
            <a:extLst>
              <a:ext uri="{FF2B5EF4-FFF2-40B4-BE49-F238E27FC236}">
                <a16:creationId xmlns:a16="http://schemas.microsoft.com/office/drawing/2014/main" id="{0BB5D310-9FDE-4A78-A521-07BEAB1B1641}"/>
              </a:ext>
            </a:extLst>
          </p:cNvPr>
          <p:cNvPicPr>
            <a:picLocks noChangeAspect="1"/>
          </p:cNvPicPr>
          <p:nvPr/>
        </p:nvPicPr>
        <p:blipFill>
          <a:blip r:embed="rId9"/>
          <a:stretch>
            <a:fillRect/>
          </a:stretch>
        </p:blipFill>
        <p:spPr>
          <a:xfrm>
            <a:off x="155282" y="4235156"/>
            <a:ext cx="1492370" cy="831702"/>
          </a:xfrm>
          <a:prstGeom prst="rect">
            <a:avLst/>
          </a:prstGeom>
        </p:spPr>
      </p:pic>
    </p:spTree>
    <p:extLst>
      <p:ext uri="{BB962C8B-B14F-4D97-AF65-F5344CB8AC3E}">
        <p14:creationId xmlns:p14="http://schemas.microsoft.com/office/powerpoint/2010/main" val="22156408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2">
                                            <p:txEl>
                                              <p:pRg st="2" end="2"/>
                                            </p:txEl>
                                          </p:spTgt>
                                        </p:tgtEl>
                                        <p:attrNameLst>
                                          <p:attrName>style.visibility</p:attrName>
                                        </p:attrNameLst>
                                      </p:cBhvr>
                                      <p:to>
                                        <p:strVal val="visible"/>
                                      </p:to>
                                    </p:set>
                                    <p:animEffect transition="in" filter="fade">
                                      <p:cBhvr>
                                        <p:cTn id="10" dur="500"/>
                                        <p:tgtEl>
                                          <p:spTgt spid="2">
                                            <p:txEl>
                                              <p:pRg st="2" end="2"/>
                                            </p:txEl>
                                          </p:spTgt>
                                        </p:tgtEl>
                                      </p:cBhvr>
                                    </p:animEffect>
                                  </p:childTnLst>
                                </p:cTn>
                              </p:par>
                              <p:par>
                                <p:cTn id="11" presetID="10" presetClass="entr" presetSubtype="0" fill="hold" nodeType="with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Effect transition="in" filter="fade">
                                      <p:cBhvr>
                                        <p:cTn id="13" dur="500"/>
                                        <p:tgtEl>
                                          <p:spTgt spid="2">
                                            <p:txEl>
                                              <p:pRg st="3" end="3"/>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22" presetClass="entr" presetSubtype="4" fill="hold" nodeType="clickEffect">
                                  <p:stCondLst>
                                    <p:cond delay="0"/>
                                  </p:stCondLst>
                                  <p:childTnLst>
                                    <p:set>
                                      <p:cBhvr>
                                        <p:cTn id="17" dur="1" fill="hold">
                                          <p:stCondLst>
                                            <p:cond delay="0"/>
                                          </p:stCondLst>
                                        </p:cTn>
                                        <p:tgtEl>
                                          <p:spTgt spid="2">
                                            <p:txEl>
                                              <p:pRg st="5" end="5"/>
                                            </p:txEl>
                                          </p:spTgt>
                                        </p:tgtEl>
                                        <p:attrNameLst>
                                          <p:attrName>style.visibility</p:attrName>
                                        </p:attrNameLst>
                                      </p:cBhvr>
                                      <p:to>
                                        <p:strVal val="visible"/>
                                      </p:to>
                                    </p:set>
                                    <p:animEffect transition="in" filter="wipe(down)">
                                      <p:cBhvr>
                                        <p:cTn id="18" dur="500"/>
                                        <p:tgtEl>
                                          <p:spTgt spid="2">
                                            <p:txEl>
                                              <p:pRg st="5" end="5"/>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6" presetClass="entr" presetSubtype="16" fill="hold" nodeType="clickEffect">
                                  <p:stCondLst>
                                    <p:cond delay="0"/>
                                  </p:stCondLst>
                                  <p:childTnLst>
                                    <p:set>
                                      <p:cBhvr>
                                        <p:cTn id="22" dur="1" fill="hold">
                                          <p:stCondLst>
                                            <p:cond delay="0"/>
                                          </p:stCondLst>
                                        </p:cTn>
                                        <p:tgtEl>
                                          <p:spTgt spid="17"/>
                                        </p:tgtEl>
                                        <p:attrNameLst>
                                          <p:attrName>style.visibility</p:attrName>
                                        </p:attrNameLst>
                                      </p:cBhvr>
                                      <p:to>
                                        <p:strVal val="visible"/>
                                      </p:to>
                                    </p:set>
                                    <p:animEffect transition="in" filter="circle(in)">
                                      <p:cBhvr>
                                        <p:cTn id="23" dur="2000"/>
                                        <p:tgtEl>
                                          <p:spTgt spid="17"/>
                                        </p:tgtEl>
                                      </p:cBhvr>
                                    </p:animEffect>
                                  </p:childTnLst>
                                </p:cTn>
                              </p:par>
                            </p:childTnLst>
                          </p:cTn>
                        </p:par>
                      </p:childTnLst>
                    </p:cTn>
                  </p:par>
                  <p:par>
                    <p:cTn id="24" fill="hold">
                      <p:stCondLst>
                        <p:cond delay="indefinite"/>
                      </p:stCondLst>
                      <p:childTnLst>
                        <p:par>
                          <p:cTn id="25" fill="hold">
                            <p:stCondLst>
                              <p:cond delay="0"/>
                            </p:stCondLst>
                            <p:childTnLst>
                              <p:par>
                                <p:cTn id="26" presetID="6" presetClass="entr" presetSubtype="16" fill="hold" nodeType="clickEffect">
                                  <p:stCondLst>
                                    <p:cond delay="0"/>
                                  </p:stCondLst>
                                  <p:childTnLst>
                                    <p:set>
                                      <p:cBhvr>
                                        <p:cTn id="27" dur="1" fill="hold">
                                          <p:stCondLst>
                                            <p:cond delay="0"/>
                                          </p:stCondLst>
                                        </p:cTn>
                                        <p:tgtEl>
                                          <p:spTgt spid="5"/>
                                        </p:tgtEl>
                                        <p:attrNameLst>
                                          <p:attrName>style.visibility</p:attrName>
                                        </p:attrNameLst>
                                      </p:cBhvr>
                                      <p:to>
                                        <p:strVal val="visible"/>
                                      </p:to>
                                    </p:set>
                                    <p:animEffect transition="in" filter="circle(in)">
                                      <p:cBhvr>
                                        <p:cTn id="28" dur="2000"/>
                                        <p:tgtEl>
                                          <p:spTgt spid="5"/>
                                        </p:tgtEl>
                                      </p:cBhvr>
                                    </p:animEffect>
                                  </p:childTnLst>
                                </p:cTn>
                              </p:par>
                            </p:childTnLst>
                          </p:cTn>
                        </p:par>
                      </p:childTnLst>
                    </p:cTn>
                  </p:par>
                  <p:par>
                    <p:cTn id="29" fill="hold">
                      <p:stCondLst>
                        <p:cond delay="indefinite"/>
                      </p:stCondLst>
                      <p:childTnLst>
                        <p:par>
                          <p:cTn id="30" fill="hold">
                            <p:stCondLst>
                              <p:cond delay="0"/>
                            </p:stCondLst>
                            <p:childTnLst>
                              <p:par>
                                <p:cTn id="31" presetID="6" presetClass="entr" presetSubtype="16" fill="hold" nodeType="clickEffect">
                                  <p:stCondLst>
                                    <p:cond delay="0"/>
                                  </p:stCondLst>
                                  <p:childTnLst>
                                    <p:set>
                                      <p:cBhvr>
                                        <p:cTn id="32" dur="1" fill="hold">
                                          <p:stCondLst>
                                            <p:cond delay="0"/>
                                          </p:stCondLst>
                                        </p:cTn>
                                        <p:tgtEl>
                                          <p:spTgt spid="7"/>
                                        </p:tgtEl>
                                        <p:attrNameLst>
                                          <p:attrName>style.visibility</p:attrName>
                                        </p:attrNameLst>
                                      </p:cBhvr>
                                      <p:to>
                                        <p:strVal val="visible"/>
                                      </p:to>
                                    </p:set>
                                    <p:animEffect transition="in" filter="circle(in)">
                                      <p:cBhvr>
                                        <p:cTn id="33" dur="2000"/>
                                        <p:tgtEl>
                                          <p:spTgt spid="7"/>
                                        </p:tgtEl>
                                      </p:cBhvr>
                                    </p:animEffect>
                                  </p:childTnLst>
                                </p:cTn>
                              </p:par>
                            </p:childTnLst>
                          </p:cTn>
                        </p:par>
                      </p:childTnLst>
                    </p:cTn>
                  </p:par>
                  <p:par>
                    <p:cTn id="34" fill="hold">
                      <p:stCondLst>
                        <p:cond delay="indefinite"/>
                      </p:stCondLst>
                      <p:childTnLst>
                        <p:par>
                          <p:cTn id="35" fill="hold">
                            <p:stCondLst>
                              <p:cond delay="0"/>
                            </p:stCondLst>
                            <p:childTnLst>
                              <p:par>
                                <p:cTn id="36" presetID="6" presetClass="entr" presetSubtype="16" fill="hold" nodeType="clickEffect">
                                  <p:stCondLst>
                                    <p:cond delay="0"/>
                                  </p:stCondLst>
                                  <p:childTnLst>
                                    <p:set>
                                      <p:cBhvr>
                                        <p:cTn id="37" dur="1" fill="hold">
                                          <p:stCondLst>
                                            <p:cond delay="0"/>
                                          </p:stCondLst>
                                        </p:cTn>
                                        <p:tgtEl>
                                          <p:spTgt spid="9"/>
                                        </p:tgtEl>
                                        <p:attrNameLst>
                                          <p:attrName>style.visibility</p:attrName>
                                        </p:attrNameLst>
                                      </p:cBhvr>
                                      <p:to>
                                        <p:strVal val="visible"/>
                                      </p:to>
                                    </p:set>
                                    <p:animEffect transition="in" filter="circle(in)">
                                      <p:cBhvr>
                                        <p:cTn id="38" dur="2000"/>
                                        <p:tgtEl>
                                          <p:spTgt spid="9"/>
                                        </p:tgtEl>
                                      </p:cBhvr>
                                    </p:animEffect>
                                  </p:childTnLst>
                                </p:cTn>
                              </p:par>
                            </p:childTnLst>
                          </p:cTn>
                        </p:par>
                      </p:childTnLst>
                    </p:cTn>
                  </p:par>
                  <p:par>
                    <p:cTn id="39" fill="hold">
                      <p:stCondLst>
                        <p:cond delay="indefinite"/>
                      </p:stCondLst>
                      <p:childTnLst>
                        <p:par>
                          <p:cTn id="40" fill="hold">
                            <p:stCondLst>
                              <p:cond delay="0"/>
                            </p:stCondLst>
                            <p:childTnLst>
                              <p:par>
                                <p:cTn id="41" presetID="6" presetClass="entr" presetSubtype="16" fill="hold" nodeType="clickEffect">
                                  <p:stCondLst>
                                    <p:cond delay="0"/>
                                  </p:stCondLst>
                                  <p:childTnLst>
                                    <p:set>
                                      <p:cBhvr>
                                        <p:cTn id="42" dur="1" fill="hold">
                                          <p:stCondLst>
                                            <p:cond delay="0"/>
                                          </p:stCondLst>
                                        </p:cTn>
                                        <p:tgtEl>
                                          <p:spTgt spid="11"/>
                                        </p:tgtEl>
                                        <p:attrNameLst>
                                          <p:attrName>style.visibility</p:attrName>
                                        </p:attrNameLst>
                                      </p:cBhvr>
                                      <p:to>
                                        <p:strVal val="visible"/>
                                      </p:to>
                                    </p:set>
                                    <p:animEffect transition="in" filter="circle(in)">
                                      <p:cBhvr>
                                        <p:cTn id="43" dur="2000"/>
                                        <p:tgtEl>
                                          <p:spTgt spid="11"/>
                                        </p:tgtEl>
                                      </p:cBhvr>
                                    </p:animEffect>
                                  </p:childTnLst>
                                </p:cTn>
                              </p:par>
                            </p:childTnLst>
                          </p:cTn>
                        </p:par>
                      </p:childTnLst>
                    </p:cTn>
                  </p:par>
                  <p:par>
                    <p:cTn id="44" fill="hold">
                      <p:stCondLst>
                        <p:cond delay="indefinite"/>
                      </p:stCondLst>
                      <p:childTnLst>
                        <p:par>
                          <p:cTn id="45" fill="hold">
                            <p:stCondLst>
                              <p:cond delay="0"/>
                            </p:stCondLst>
                            <p:childTnLst>
                              <p:par>
                                <p:cTn id="46" presetID="6" presetClass="entr" presetSubtype="16" fill="hold" nodeType="clickEffect">
                                  <p:stCondLst>
                                    <p:cond delay="0"/>
                                  </p:stCondLst>
                                  <p:childTnLst>
                                    <p:set>
                                      <p:cBhvr>
                                        <p:cTn id="47" dur="1" fill="hold">
                                          <p:stCondLst>
                                            <p:cond delay="0"/>
                                          </p:stCondLst>
                                        </p:cTn>
                                        <p:tgtEl>
                                          <p:spTgt spid="13"/>
                                        </p:tgtEl>
                                        <p:attrNameLst>
                                          <p:attrName>style.visibility</p:attrName>
                                        </p:attrNameLst>
                                      </p:cBhvr>
                                      <p:to>
                                        <p:strVal val="visible"/>
                                      </p:to>
                                    </p:set>
                                    <p:animEffect transition="in" filter="circle(in)">
                                      <p:cBhvr>
                                        <p:cTn id="48" dur="2000"/>
                                        <p:tgtEl>
                                          <p:spTgt spid="13"/>
                                        </p:tgtEl>
                                      </p:cBhvr>
                                    </p:animEffect>
                                  </p:childTnLst>
                                </p:cTn>
                              </p:par>
                            </p:childTnLst>
                          </p:cTn>
                        </p:par>
                      </p:childTnLst>
                    </p:cTn>
                  </p:par>
                  <p:par>
                    <p:cTn id="49" fill="hold">
                      <p:stCondLst>
                        <p:cond delay="indefinite"/>
                      </p:stCondLst>
                      <p:childTnLst>
                        <p:par>
                          <p:cTn id="50" fill="hold">
                            <p:stCondLst>
                              <p:cond delay="0"/>
                            </p:stCondLst>
                            <p:childTnLst>
                              <p:par>
                                <p:cTn id="51" presetID="6" presetClass="entr" presetSubtype="16" fill="hold" nodeType="clickEffect">
                                  <p:stCondLst>
                                    <p:cond delay="0"/>
                                  </p:stCondLst>
                                  <p:childTnLst>
                                    <p:set>
                                      <p:cBhvr>
                                        <p:cTn id="52" dur="1" fill="hold">
                                          <p:stCondLst>
                                            <p:cond delay="0"/>
                                          </p:stCondLst>
                                        </p:cTn>
                                        <p:tgtEl>
                                          <p:spTgt spid="15"/>
                                        </p:tgtEl>
                                        <p:attrNameLst>
                                          <p:attrName>style.visibility</p:attrName>
                                        </p:attrNameLst>
                                      </p:cBhvr>
                                      <p:to>
                                        <p:strVal val="visible"/>
                                      </p:to>
                                    </p:set>
                                    <p:animEffect transition="in" filter="circle(in)">
                                      <p:cBhvr>
                                        <p:cTn id="53" dur="2000"/>
                                        <p:tgtEl>
                                          <p:spTgt spid="15"/>
                                        </p:tgtEl>
                                      </p:cBhvr>
                                    </p:animEffect>
                                  </p:childTnLst>
                                </p:cTn>
                              </p:par>
                            </p:childTnLst>
                          </p:cTn>
                        </p:par>
                      </p:childTnLst>
                    </p:cTn>
                  </p:par>
                  <p:par>
                    <p:cTn id="54" fill="hold">
                      <p:stCondLst>
                        <p:cond delay="indefinite"/>
                      </p:stCondLst>
                      <p:childTnLst>
                        <p:par>
                          <p:cTn id="55" fill="hold">
                            <p:stCondLst>
                              <p:cond delay="0"/>
                            </p:stCondLst>
                            <p:childTnLst>
                              <p:par>
                                <p:cTn id="56" presetID="6" presetClass="entr" presetSubtype="16" fill="hold" nodeType="clickEffect">
                                  <p:stCondLst>
                                    <p:cond delay="0"/>
                                  </p:stCondLst>
                                  <p:childTnLst>
                                    <p:set>
                                      <p:cBhvr>
                                        <p:cTn id="57" dur="1" fill="hold">
                                          <p:stCondLst>
                                            <p:cond delay="0"/>
                                          </p:stCondLst>
                                        </p:cTn>
                                        <p:tgtEl>
                                          <p:spTgt spid="3"/>
                                        </p:tgtEl>
                                        <p:attrNameLst>
                                          <p:attrName>style.visibility</p:attrName>
                                        </p:attrNameLst>
                                      </p:cBhvr>
                                      <p:to>
                                        <p:strVal val="visible"/>
                                      </p:to>
                                    </p:set>
                                    <p:animEffect transition="in" filter="circle(in)">
                                      <p:cBhvr>
                                        <p:cTn id="58" dur="2000"/>
                                        <p:tgtEl>
                                          <p:spTgt spid="3"/>
                                        </p:tgtEl>
                                      </p:cBhvr>
                                    </p:animEffect>
                                  </p:childTnLst>
                                </p:cTn>
                              </p:par>
                              <p:par>
                                <p:cTn id="59" presetID="22" presetClass="entr" presetSubtype="4" fill="hold" nodeType="withEffect">
                                  <p:stCondLst>
                                    <p:cond delay="0"/>
                                  </p:stCondLst>
                                  <p:childTnLst>
                                    <p:set>
                                      <p:cBhvr>
                                        <p:cTn id="60" dur="1" fill="hold">
                                          <p:stCondLst>
                                            <p:cond delay="0"/>
                                          </p:stCondLst>
                                        </p:cTn>
                                        <p:tgtEl>
                                          <p:spTgt spid="2">
                                            <p:txEl>
                                              <p:pRg st="12" end="12"/>
                                            </p:txEl>
                                          </p:spTgt>
                                        </p:tgtEl>
                                        <p:attrNameLst>
                                          <p:attrName>style.visibility</p:attrName>
                                        </p:attrNameLst>
                                      </p:cBhvr>
                                      <p:to>
                                        <p:strVal val="visible"/>
                                      </p:to>
                                    </p:set>
                                    <p:animEffect transition="in" filter="wipe(down)">
                                      <p:cBhvr>
                                        <p:cTn id="61" dur="500"/>
                                        <p:tgtEl>
                                          <p:spTgt spid="2">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5079114-36D0-438C-8493-7BDB61FF28D1}"/>
              </a:ext>
            </a:extLst>
          </p:cNvPr>
          <p:cNvSpPr txBox="1"/>
          <p:nvPr/>
        </p:nvSpPr>
        <p:spPr>
          <a:xfrm>
            <a:off x="339307" y="195532"/>
            <a:ext cx="11542142" cy="61247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2800" b="1" dirty="0">
                <a:latin typeface="Comic Sans MS" panose="030F0702030302020204" pitchFamily="66" charset="0"/>
              </a:rPr>
              <a:t>Counting </a:t>
            </a:r>
            <a:endParaRPr lang="en-US" sz="2800" b="1" dirty="0">
              <a:latin typeface="Comic Sans MS" panose="030F0702030302020204" pitchFamily="66" charset="0"/>
              <a:cs typeface="Calibri"/>
            </a:endParaRPr>
          </a:p>
          <a:p>
            <a:r>
              <a:rPr lang="en-US" sz="2800" dirty="0">
                <a:latin typeface="Comic Sans MS" panose="030F0702030302020204" pitchFamily="66" charset="0"/>
              </a:rPr>
              <a:t>When counting, children need to understand</a:t>
            </a:r>
            <a:r>
              <a:rPr lang="en-GB" sz="2800" dirty="0">
                <a:latin typeface="Comic Sans MS" panose="030F0702030302020204" pitchFamily="66" charset="0"/>
              </a:rPr>
              <a:t> these key principles </a:t>
            </a:r>
            <a:r>
              <a:rPr lang="en-US" sz="2800" dirty="0">
                <a:latin typeface="Comic Sans MS" panose="030F0702030302020204" pitchFamily="66" charset="0"/>
              </a:rPr>
              <a:t>…</a:t>
            </a:r>
            <a:endParaRPr lang="en-US" sz="2800" dirty="0">
              <a:latin typeface="Comic Sans MS" panose="030F0702030302020204" pitchFamily="66" charset="0"/>
              <a:cs typeface="Calibri"/>
            </a:endParaRPr>
          </a:p>
          <a:p>
            <a:endParaRPr lang="en-US" sz="2800" dirty="0">
              <a:latin typeface="Comic Sans MS" panose="030F0702030302020204" pitchFamily="66" charset="0"/>
            </a:endParaRPr>
          </a:p>
          <a:p>
            <a:r>
              <a:rPr lang="en-US" sz="2800" dirty="0">
                <a:latin typeface="Comic Sans MS" panose="030F0702030302020204" pitchFamily="66" charset="0"/>
              </a:rPr>
              <a:t>• That we need to say one number for each object counted (touch counting / </a:t>
            </a:r>
            <a:r>
              <a:rPr lang="en-GB" sz="2800" dirty="0">
                <a:latin typeface="Comic Sans MS" panose="030F0702030302020204" pitchFamily="66" charset="0"/>
              </a:rPr>
              <a:t>One-to-one correspondence – match one number name to each item to be counted </a:t>
            </a:r>
          </a:p>
          <a:p>
            <a:r>
              <a:rPr lang="en-GB" sz="2800" dirty="0">
                <a:latin typeface="Comic Sans MS" panose="030F0702030302020204" pitchFamily="66" charset="0"/>
              </a:rPr>
              <a:t>•  Stable order- say the number names in the correct order</a:t>
            </a:r>
            <a:endParaRPr lang="en-US" sz="2800" dirty="0">
              <a:latin typeface="Comic Sans MS" panose="030F0702030302020204" pitchFamily="66" charset="0"/>
              <a:cs typeface="Calibri"/>
            </a:endParaRPr>
          </a:p>
          <a:p>
            <a:r>
              <a:rPr lang="en-US" sz="2800" dirty="0">
                <a:latin typeface="Comic Sans MS" panose="030F0702030302020204" pitchFamily="66" charset="0"/>
              </a:rPr>
              <a:t>• </a:t>
            </a:r>
            <a:r>
              <a:rPr lang="en-GB" sz="2800" dirty="0">
                <a:latin typeface="Comic Sans MS" panose="030F0702030302020204" pitchFamily="66" charset="0"/>
              </a:rPr>
              <a:t>Cardinality – the last number in the count is the total size of the group. </a:t>
            </a:r>
            <a:r>
              <a:rPr lang="en-US" sz="2800" dirty="0">
                <a:latin typeface="Comic Sans MS" panose="030F0702030302020204" pitchFamily="66" charset="0"/>
              </a:rPr>
              <a:t>The final number we say is how many altogether. Some children continue to count after they have reached the final object as they don’t connect the numbers they are saying to the objects in front of them. </a:t>
            </a:r>
            <a:endParaRPr lang="en-US" sz="2800" dirty="0">
              <a:latin typeface="Comic Sans MS" panose="030F0702030302020204" pitchFamily="66" charset="0"/>
              <a:cs typeface="Calibri"/>
            </a:endParaRPr>
          </a:p>
          <a:p>
            <a:r>
              <a:rPr lang="en-US" sz="2800" dirty="0">
                <a:latin typeface="Comic Sans MS" panose="030F0702030302020204" pitchFamily="66" charset="0"/>
              </a:rPr>
              <a:t>• That we can count objects in any order and the total stays the same.</a:t>
            </a:r>
            <a:endParaRPr lang="en-US" sz="2800" dirty="0">
              <a:latin typeface="Comic Sans MS" panose="030F0702030302020204" pitchFamily="66" charset="0"/>
              <a:cs typeface="Calibri"/>
            </a:endParaRPr>
          </a:p>
        </p:txBody>
      </p:sp>
    </p:spTree>
    <p:extLst>
      <p:ext uri="{BB962C8B-B14F-4D97-AF65-F5344CB8AC3E}">
        <p14:creationId xmlns:p14="http://schemas.microsoft.com/office/powerpoint/2010/main" val="13467648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5">
            <a:lumMod val="60000"/>
            <a:lumOff val="40000"/>
          </a:scheme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BD667EFF-50B2-492B-87E8-598A6CE7A6DF}"/>
              </a:ext>
            </a:extLst>
          </p:cNvPr>
          <p:cNvSpPr txBox="1"/>
          <p:nvPr/>
        </p:nvSpPr>
        <p:spPr>
          <a:xfrm>
            <a:off x="281797" y="109268"/>
            <a:ext cx="11240218" cy="769441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dirty="0" err="1">
                <a:latin typeface="Comic Sans MS"/>
              </a:rPr>
              <a:t>Recognising</a:t>
            </a:r>
            <a:r>
              <a:rPr lang="en-US" sz="3200" dirty="0">
                <a:latin typeface="Comic Sans MS"/>
              </a:rPr>
              <a:t> amounts – </a:t>
            </a:r>
            <a:r>
              <a:rPr lang="en-US" sz="3200" dirty="0" err="1">
                <a:latin typeface="Comic Sans MS"/>
              </a:rPr>
              <a:t>subitising</a:t>
            </a:r>
            <a:r>
              <a:rPr lang="en-US" sz="3200" dirty="0">
                <a:latin typeface="Comic Sans MS"/>
              </a:rPr>
              <a:t> </a:t>
            </a:r>
            <a:endParaRPr lang="en-US" sz="2800" dirty="0">
              <a:latin typeface="Comic Sans MS"/>
              <a:cs typeface="Calibri"/>
            </a:endParaRPr>
          </a:p>
          <a:p>
            <a:r>
              <a:rPr lang="en-US" sz="2400" dirty="0">
                <a:latin typeface="Comic Sans MS"/>
                <a:cs typeface="Calibri"/>
              </a:rPr>
              <a:t>Another skill is to Develop</a:t>
            </a:r>
            <a:r>
              <a:rPr lang="en-US" sz="2400" dirty="0">
                <a:latin typeface="Comic Sans MS"/>
                <a:ea typeface="+mn-lt"/>
                <a:cs typeface="+mn-lt"/>
              </a:rPr>
              <a:t> other mental strategies to identify the number of items in a group without counting them individually e.g. 6 dots on a die: seeing this as two groups of three which we combine to make 6</a:t>
            </a:r>
            <a:endParaRPr lang="en-US" sz="2400" dirty="0">
              <a:latin typeface="Comic Sans MS"/>
              <a:cs typeface="Calibri" panose="020F0502020204030204"/>
            </a:endParaRPr>
          </a:p>
          <a:p>
            <a:r>
              <a:rPr lang="en-US" sz="2400" dirty="0">
                <a:latin typeface="Comic Sans MS"/>
              </a:rPr>
              <a:t>Initially this should be by using concrete objects such as those shown above but as children progress, allowing them to see groups of dots in different arrangements helps them to mentally ‘see’ how many objects are there without needing to count. This is a very important skill when children begin to add and subtract. Using dice is a good way to </a:t>
            </a:r>
            <a:r>
              <a:rPr lang="en-US" sz="2400" dirty="0" err="1">
                <a:latin typeface="Comic Sans MS"/>
              </a:rPr>
              <a:t>practise</a:t>
            </a:r>
            <a:r>
              <a:rPr lang="en-US" sz="2400" dirty="0">
                <a:latin typeface="Comic Sans MS"/>
              </a:rPr>
              <a:t> this skill before moving onto objects in different arrangements. </a:t>
            </a:r>
            <a:endParaRPr lang="en-US" sz="2800" dirty="0">
              <a:latin typeface="Comic Sans MS"/>
              <a:cs typeface="Calibri"/>
            </a:endParaRPr>
          </a:p>
          <a:p>
            <a:r>
              <a:rPr lang="en-US" sz="9600" dirty="0">
                <a:ea typeface="+mn-lt"/>
                <a:cs typeface="+mn-lt"/>
              </a:rPr>
              <a:t>•••      ••</a:t>
            </a:r>
            <a:endParaRPr lang="en-US" dirty="0">
              <a:ea typeface="+mn-lt"/>
              <a:cs typeface="+mn-lt"/>
            </a:endParaRPr>
          </a:p>
          <a:p>
            <a:r>
              <a:rPr lang="en-US" sz="9600" dirty="0">
                <a:ea typeface="+mn-lt"/>
                <a:cs typeface="+mn-lt"/>
              </a:rPr>
              <a:t>••       •• •</a:t>
            </a:r>
            <a:endParaRPr lang="en-US" dirty="0">
              <a:cs typeface="Calibri"/>
            </a:endParaRPr>
          </a:p>
          <a:p>
            <a:endParaRPr lang="en-US" dirty="0"/>
          </a:p>
          <a:p>
            <a:endParaRPr lang="en-US" dirty="0">
              <a:cs typeface="Calibri"/>
            </a:endParaRPr>
          </a:p>
          <a:p>
            <a:endParaRPr lang="en-US" dirty="0">
              <a:cs typeface="Calibri"/>
            </a:endParaRPr>
          </a:p>
        </p:txBody>
      </p:sp>
      <p:pic>
        <p:nvPicPr>
          <p:cNvPr id="5" name="Picture 5" descr="A picture containing drawing, guitar&#10;&#10;Description generated with very high confidence">
            <a:extLst>
              <a:ext uri="{FF2B5EF4-FFF2-40B4-BE49-F238E27FC236}">
                <a16:creationId xmlns:a16="http://schemas.microsoft.com/office/drawing/2014/main" id="{6BF10D6E-2BB1-407A-9143-51378C382E0C}"/>
              </a:ext>
            </a:extLst>
          </p:cNvPr>
          <p:cNvPicPr>
            <a:picLocks noChangeAspect="1"/>
          </p:cNvPicPr>
          <p:nvPr/>
        </p:nvPicPr>
        <p:blipFill>
          <a:blip r:embed="rId2"/>
          <a:stretch>
            <a:fillRect/>
          </a:stretch>
        </p:blipFill>
        <p:spPr>
          <a:xfrm>
            <a:off x="7310347" y="4392103"/>
            <a:ext cx="446777" cy="2228851"/>
          </a:xfrm>
          <a:prstGeom prst="rect">
            <a:avLst/>
          </a:prstGeom>
        </p:spPr>
      </p:pic>
      <p:pic>
        <p:nvPicPr>
          <p:cNvPr id="7" name="Picture 7" descr="A picture containing birdhouse, building, device&#10;&#10;Description generated with very high confidence">
            <a:extLst>
              <a:ext uri="{FF2B5EF4-FFF2-40B4-BE49-F238E27FC236}">
                <a16:creationId xmlns:a16="http://schemas.microsoft.com/office/drawing/2014/main" id="{CE1F6375-36B1-4206-A302-656DBF3DDFE2}"/>
              </a:ext>
            </a:extLst>
          </p:cNvPr>
          <p:cNvPicPr>
            <a:picLocks noChangeAspect="1"/>
          </p:cNvPicPr>
          <p:nvPr/>
        </p:nvPicPr>
        <p:blipFill>
          <a:blip r:embed="rId3"/>
          <a:stretch>
            <a:fillRect/>
          </a:stretch>
        </p:blipFill>
        <p:spPr>
          <a:xfrm>
            <a:off x="8786363" y="4274569"/>
            <a:ext cx="2095500" cy="2190750"/>
          </a:xfrm>
          <a:prstGeom prst="rect">
            <a:avLst/>
          </a:prstGeom>
        </p:spPr>
      </p:pic>
    </p:spTree>
    <p:extLst>
      <p:ext uri="{BB962C8B-B14F-4D97-AF65-F5344CB8AC3E}">
        <p14:creationId xmlns:p14="http://schemas.microsoft.com/office/powerpoint/2010/main" val="18548352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1000"/>
                                        <p:tgtEl>
                                          <p:spTgt spid="5"/>
                                        </p:tgtEl>
                                      </p:cBhvr>
                                    </p:animEffect>
                                    <p:anim calcmode="lin" valueType="num">
                                      <p:cBhvr>
                                        <p:cTn id="13" dur="1000" fill="hold"/>
                                        <p:tgtEl>
                                          <p:spTgt spid="5"/>
                                        </p:tgtEl>
                                        <p:attrNameLst>
                                          <p:attrName>ppt_x</p:attrName>
                                        </p:attrNameLst>
                                      </p:cBhvr>
                                      <p:tavLst>
                                        <p:tav tm="0">
                                          <p:val>
                                            <p:strVal val="#ppt_x"/>
                                          </p:val>
                                        </p:tav>
                                        <p:tav tm="100000">
                                          <p:val>
                                            <p:strVal val="#ppt_x"/>
                                          </p:val>
                                        </p:tav>
                                      </p:tavLst>
                                    </p:anim>
                                    <p:anim calcmode="lin" valueType="num">
                                      <p:cBhvr>
                                        <p:cTn id="14"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1000"/>
                                        <p:tgtEl>
                                          <p:spTgt spid="7"/>
                                        </p:tgtEl>
                                      </p:cBhvr>
                                    </p:animEffect>
                                    <p:anim calcmode="lin" valueType="num">
                                      <p:cBhvr>
                                        <p:cTn id="20" dur="1000" fill="hold"/>
                                        <p:tgtEl>
                                          <p:spTgt spid="7"/>
                                        </p:tgtEl>
                                        <p:attrNameLst>
                                          <p:attrName>ppt_x</p:attrName>
                                        </p:attrNameLst>
                                      </p:cBhvr>
                                      <p:tavLst>
                                        <p:tav tm="0">
                                          <p:val>
                                            <p:strVal val="#ppt_x"/>
                                          </p:val>
                                        </p:tav>
                                        <p:tav tm="100000">
                                          <p:val>
                                            <p:strVal val="#ppt_x"/>
                                          </p:val>
                                        </p:tav>
                                      </p:tavLst>
                                    </p:anim>
                                    <p:anim calcmode="lin" valueType="num">
                                      <p:cBhvr>
                                        <p:cTn id="21"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6">
            <a:lumMod val="40000"/>
            <a:lumOff val="60000"/>
          </a:scheme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966E277-54DA-4C01-B630-E72855534ED6}"/>
              </a:ext>
            </a:extLst>
          </p:cNvPr>
          <p:cNvSpPr txBox="1"/>
          <p:nvPr/>
        </p:nvSpPr>
        <p:spPr>
          <a:xfrm>
            <a:off x="454325" y="785004"/>
            <a:ext cx="11038935" cy="452431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b="1" dirty="0">
                <a:latin typeface="Comic Sans MS"/>
              </a:rPr>
              <a:t>Understanding that the total stays the same even when the objects move </a:t>
            </a:r>
            <a:endParaRPr lang="en-US" sz="3200" b="1" dirty="0">
              <a:latin typeface="Comic Sans MS"/>
              <a:cs typeface="Calibri"/>
            </a:endParaRPr>
          </a:p>
          <a:p>
            <a:r>
              <a:rPr lang="en-US" sz="3200" dirty="0">
                <a:latin typeface="Comic Sans MS"/>
              </a:rPr>
              <a:t>When children first start to use numbers, they often do not understand that if we move objects into another arrangement the total stays the same. We practice this with many different types of objects but a useful tool is using a tens frame to be able to move counters around.​</a:t>
            </a:r>
          </a:p>
          <a:p>
            <a:endParaRPr lang="en-US" sz="3200" dirty="0">
              <a:latin typeface="Comic Sans MS"/>
            </a:endParaRPr>
          </a:p>
          <a:p>
            <a:endParaRPr lang="en-US" sz="3200" dirty="0">
              <a:latin typeface="Comic Sans MS"/>
            </a:endParaRPr>
          </a:p>
        </p:txBody>
      </p:sp>
      <p:pic>
        <p:nvPicPr>
          <p:cNvPr id="3" name="Picture 3" descr="A close up of a screen&#10;&#10;Description generated with high confidence">
            <a:extLst>
              <a:ext uri="{FF2B5EF4-FFF2-40B4-BE49-F238E27FC236}">
                <a16:creationId xmlns:a16="http://schemas.microsoft.com/office/drawing/2014/main" id="{0AA84747-4961-422E-99A0-35767387517D}"/>
              </a:ext>
            </a:extLst>
          </p:cNvPr>
          <p:cNvPicPr>
            <a:picLocks noChangeAspect="1"/>
          </p:cNvPicPr>
          <p:nvPr/>
        </p:nvPicPr>
        <p:blipFill>
          <a:blip r:embed="rId2"/>
          <a:stretch>
            <a:fillRect/>
          </a:stretch>
        </p:blipFill>
        <p:spPr>
          <a:xfrm>
            <a:off x="626853" y="4827198"/>
            <a:ext cx="2743200" cy="1143000"/>
          </a:xfrm>
          <a:prstGeom prst="rect">
            <a:avLst/>
          </a:prstGeom>
        </p:spPr>
      </p:pic>
      <p:pic>
        <p:nvPicPr>
          <p:cNvPr id="5" name="Picture 5" descr="A picture containing screen, building, drawing&#10;&#10;Description generated with very high confidence">
            <a:extLst>
              <a:ext uri="{FF2B5EF4-FFF2-40B4-BE49-F238E27FC236}">
                <a16:creationId xmlns:a16="http://schemas.microsoft.com/office/drawing/2014/main" id="{A8FAC439-D205-4B25-8E99-22BD21FE3EFD}"/>
              </a:ext>
            </a:extLst>
          </p:cNvPr>
          <p:cNvPicPr>
            <a:picLocks noChangeAspect="1"/>
          </p:cNvPicPr>
          <p:nvPr/>
        </p:nvPicPr>
        <p:blipFill>
          <a:blip r:embed="rId3"/>
          <a:stretch>
            <a:fillRect/>
          </a:stretch>
        </p:blipFill>
        <p:spPr>
          <a:xfrm>
            <a:off x="4249947" y="4669766"/>
            <a:ext cx="2743200" cy="1371600"/>
          </a:xfrm>
          <a:prstGeom prst="rect">
            <a:avLst/>
          </a:prstGeom>
        </p:spPr>
      </p:pic>
      <p:sp>
        <p:nvSpPr>
          <p:cNvPr id="9" name="TextBox 8">
            <a:extLst>
              <a:ext uri="{FF2B5EF4-FFF2-40B4-BE49-F238E27FC236}">
                <a16:creationId xmlns:a16="http://schemas.microsoft.com/office/drawing/2014/main" id="{6960B604-AFFF-46C5-9413-AA24FBA7EF2A}"/>
              </a:ext>
            </a:extLst>
          </p:cNvPr>
          <p:cNvSpPr txBox="1"/>
          <p:nvPr/>
        </p:nvSpPr>
        <p:spPr>
          <a:xfrm>
            <a:off x="4724400" y="3200400"/>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a:latin typeface="Comic Sans MS"/>
              </a:rPr>
              <a:t>•</a:t>
            </a:r>
            <a:endParaRPr lang="en-US"/>
          </a:p>
        </p:txBody>
      </p:sp>
      <p:pic>
        <p:nvPicPr>
          <p:cNvPr id="7" name="Picture 7" descr="A screen shot of a building&#10;&#10;Description generated with high confidence">
            <a:extLst>
              <a:ext uri="{FF2B5EF4-FFF2-40B4-BE49-F238E27FC236}">
                <a16:creationId xmlns:a16="http://schemas.microsoft.com/office/drawing/2014/main" id="{F67E3DE7-8256-4402-8569-6E29A245FE0C}"/>
              </a:ext>
            </a:extLst>
          </p:cNvPr>
          <p:cNvPicPr>
            <a:picLocks noChangeAspect="1"/>
          </p:cNvPicPr>
          <p:nvPr/>
        </p:nvPicPr>
        <p:blipFill>
          <a:blip r:embed="rId4"/>
          <a:stretch>
            <a:fillRect/>
          </a:stretch>
        </p:blipFill>
        <p:spPr>
          <a:xfrm>
            <a:off x="7786777" y="4669766"/>
            <a:ext cx="2743200" cy="1371600"/>
          </a:xfrm>
          <a:prstGeom prst="rect">
            <a:avLst/>
          </a:prstGeom>
        </p:spPr>
      </p:pic>
      <p:sp>
        <p:nvSpPr>
          <p:cNvPr id="10" name="TextBox 9">
            <a:extLst>
              <a:ext uri="{FF2B5EF4-FFF2-40B4-BE49-F238E27FC236}">
                <a16:creationId xmlns:a16="http://schemas.microsoft.com/office/drawing/2014/main" id="{425DCFA8-3599-4582-9BBF-1DDC1397CFD3}"/>
              </a:ext>
            </a:extLst>
          </p:cNvPr>
          <p:cNvSpPr txBox="1"/>
          <p:nvPr/>
        </p:nvSpPr>
        <p:spPr>
          <a:xfrm>
            <a:off x="4724400" y="3200400"/>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a:latin typeface="Comic Sans MS"/>
              </a:rPr>
              <a:t>•</a:t>
            </a:r>
            <a:endParaRPr lang="en-US"/>
          </a:p>
        </p:txBody>
      </p:sp>
      <p:sp>
        <p:nvSpPr>
          <p:cNvPr id="11" name="TextBox 10">
            <a:extLst>
              <a:ext uri="{FF2B5EF4-FFF2-40B4-BE49-F238E27FC236}">
                <a16:creationId xmlns:a16="http://schemas.microsoft.com/office/drawing/2014/main" id="{DD73A299-F710-419C-A211-A6C983FD5DD7}"/>
              </a:ext>
            </a:extLst>
          </p:cNvPr>
          <p:cNvSpPr txBox="1"/>
          <p:nvPr/>
        </p:nvSpPr>
        <p:spPr>
          <a:xfrm>
            <a:off x="900024" y="6262777"/>
            <a:ext cx="9744971"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2400" dirty="0">
              <a:cs typeface="Calibri"/>
            </a:endParaRPr>
          </a:p>
        </p:txBody>
      </p:sp>
    </p:spTree>
    <p:extLst>
      <p:ext uri="{BB962C8B-B14F-4D97-AF65-F5344CB8AC3E}">
        <p14:creationId xmlns:p14="http://schemas.microsoft.com/office/powerpoint/2010/main" val="4107280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2" presetClass="entr" presetSubtype="4" fill="hold" nodeType="clickEffect">
                                  <p:stCondLst>
                                    <p:cond delay="0"/>
                                  </p:stCondLst>
                                  <p:childTnLst>
                                    <p:set>
                                      <p:cBhvr>
                                        <p:cTn id="13" dur="1" fill="hold">
                                          <p:stCondLst>
                                            <p:cond delay="0"/>
                                          </p:stCondLst>
                                        </p:cTn>
                                        <p:tgtEl>
                                          <p:spTgt spid="3"/>
                                        </p:tgtEl>
                                        <p:attrNameLst>
                                          <p:attrName>style.visibility</p:attrName>
                                        </p:attrNameLst>
                                      </p:cBhvr>
                                      <p:to>
                                        <p:strVal val="visible"/>
                                      </p:to>
                                    </p:set>
                                    <p:animEffect transition="in" filter="wipe(down)">
                                      <p:cBhvr>
                                        <p:cTn id="14" dur="500"/>
                                        <p:tgtEl>
                                          <p:spTgt spid="3"/>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4" fill="hold" nodeType="clickEffect">
                                  <p:stCondLst>
                                    <p:cond delay="0"/>
                                  </p:stCondLst>
                                  <p:childTnLst>
                                    <p:set>
                                      <p:cBhvr>
                                        <p:cTn id="18" dur="1" fill="hold">
                                          <p:stCondLst>
                                            <p:cond delay="0"/>
                                          </p:stCondLst>
                                        </p:cTn>
                                        <p:tgtEl>
                                          <p:spTgt spid="5"/>
                                        </p:tgtEl>
                                        <p:attrNameLst>
                                          <p:attrName>style.visibility</p:attrName>
                                        </p:attrNameLst>
                                      </p:cBhvr>
                                      <p:to>
                                        <p:strVal val="visible"/>
                                      </p:to>
                                    </p:set>
                                    <p:animEffect transition="in" filter="wipe(down)">
                                      <p:cBhvr>
                                        <p:cTn id="19" dur="500"/>
                                        <p:tgtEl>
                                          <p:spTgt spid="5"/>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4" fill="hold" nodeType="clickEffect">
                                  <p:stCondLst>
                                    <p:cond delay="0"/>
                                  </p:stCondLst>
                                  <p:childTnLst>
                                    <p:set>
                                      <p:cBhvr>
                                        <p:cTn id="23" dur="1" fill="hold">
                                          <p:stCondLst>
                                            <p:cond delay="0"/>
                                          </p:stCondLst>
                                        </p:cTn>
                                        <p:tgtEl>
                                          <p:spTgt spid="7"/>
                                        </p:tgtEl>
                                        <p:attrNameLst>
                                          <p:attrName>style.visibility</p:attrName>
                                        </p:attrNameLst>
                                      </p:cBhvr>
                                      <p:to>
                                        <p:strVal val="visible"/>
                                      </p:to>
                                    </p:set>
                                    <p:animEffect transition="in" filter="wipe(down)">
                                      <p:cBhvr>
                                        <p:cTn id="24"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5">
            <a:lumMod val="60000"/>
            <a:lumOff val="40000"/>
          </a:schemeClr>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D812035D-B4C2-4451-BB35-983808153C0C}"/>
              </a:ext>
            </a:extLst>
          </p:cNvPr>
          <p:cNvSpPr txBox="1"/>
          <p:nvPr/>
        </p:nvSpPr>
        <p:spPr>
          <a:xfrm>
            <a:off x="289673" y="245666"/>
            <a:ext cx="11268973" cy="87408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3200" b="1" dirty="0">
                <a:latin typeface="Comic Sans MS" panose="030F0702030302020204" pitchFamily="66" charset="0"/>
              </a:rPr>
              <a:t>Reasoning </a:t>
            </a:r>
            <a:endParaRPr lang="en-US" sz="3200" b="1" dirty="0">
              <a:latin typeface="Comic Sans MS" panose="030F0702030302020204" pitchFamily="66" charset="0"/>
              <a:cs typeface="Calibri"/>
            </a:endParaRPr>
          </a:p>
          <a:p>
            <a:r>
              <a:rPr lang="en-US" sz="3200" dirty="0">
                <a:latin typeface="Comic Sans MS" panose="030F0702030302020204" pitchFamily="66" charset="0"/>
              </a:rPr>
              <a:t>Reasoning in </a:t>
            </a:r>
            <a:r>
              <a:rPr lang="en-US" sz="3200" dirty="0" err="1">
                <a:latin typeface="Comic Sans MS" panose="030F0702030302020204" pitchFamily="66" charset="0"/>
              </a:rPr>
              <a:t>maths</a:t>
            </a:r>
            <a:r>
              <a:rPr lang="en-US" sz="3200" dirty="0">
                <a:latin typeface="Comic Sans MS" panose="030F0702030302020204" pitchFamily="66" charset="0"/>
              </a:rPr>
              <a:t> helps children to be able to explain their thinking, therefore making it easier for them to understand what is happening in the </a:t>
            </a:r>
            <a:r>
              <a:rPr lang="en-US" sz="3200" dirty="0" err="1">
                <a:latin typeface="Comic Sans MS" panose="030F0702030302020204" pitchFamily="66" charset="0"/>
              </a:rPr>
              <a:t>maths</a:t>
            </a:r>
            <a:r>
              <a:rPr lang="en-US" sz="3200" dirty="0">
                <a:latin typeface="Comic Sans MS" panose="030F0702030302020204" pitchFamily="66" charset="0"/>
              </a:rPr>
              <a:t> they are doing. It helps them to think about how to solve a problem, explain how they solved it and to think about what they could do differently. In Reception and Nursery, some examples of reasoning are: </a:t>
            </a:r>
            <a:endParaRPr lang="en-US" sz="2400" dirty="0">
              <a:latin typeface="Comic Sans MS" panose="030F0702030302020204" pitchFamily="66" charset="0"/>
            </a:endParaRPr>
          </a:p>
          <a:p>
            <a:r>
              <a:rPr lang="en-US" sz="3200" dirty="0">
                <a:latin typeface="Comic Sans MS" panose="030F0702030302020204" pitchFamily="66" charset="0"/>
              </a:rPr>
              <a:t>• True and false statements </a:t>
            </a:r>
            <a:r>
              <a:rPr lang="en-US" sz="3200" dirty="0" err="1">
                <a:latin typeface="Comic Sans MS" panose="030F0702030302020204" pitchFamily="66" charset="0"/>
              </a:rPr>
              <a:t>eg</a:t>
            </a:r>
            <a:r>
              <a:rPr lang="en-US" sz="3200" dirty="0">
                <a:latin typeface="Comic Sans MS" panose="030F0702030302020204" pitchFamily="66" charset="0"/>
              </a:rPr>
              <a:t> adding one to a number always makes it smaller </a:t>
            </a:r>
            <a:endParaRPr lang="en-US" sz="2400" dirty="0">
              <a:latin typeface="Comic Sans MS" panose="030F0702030302020204" pitchFamily="66" charset="0"/>
            </a:endParaRPr>
          </a:p>
          <a:p>
            <a:r>
              <a:rPr lang="en-US" sz="3200" dirty="0">
                <a:latin typeface="Comic Sans MS" panose="030F0702030302020204" pitchFamily="66" charset="0"/>
              </a:rPr>
              <a:t>• Spotting incorrect </a:t>
            </a:r>
            <a:r>
              <a:rPr lang="en-US" sz="3200" dirty="0" err="1">
                <a:latin typeface="Comic Sans MS" panose="030F0702030302020204" pitchFamily="66" charset="0"/>
              </a:rPr>
              <a:t>maths</a:t>
            </a:r>
            <a:r>
              <a:rPr lang="en-US" sz="3200" dirty="0">
                <a:latin typeface="Comic Sans MS" panose="030F0702030302020204" pitchFamily="66" charset="0"/>
              </a:rPr>
              <a:t> </a:t>
            </a:r>
            <a:r>
              <a:rPr lang="en-US" sz="3200" dirty="0" err="1">
                <a:latin typeface="Comic Sans MS" panose="030F0702030302020204" pitchFamily="66" charset="0"/>
              </a:rPr>
              <a:t>eg</a:t>
            </a:r>
            <a:r>
              <a:rPr lang="en-US" sz="3200" dirty="0">
                <a:latin typeface="Comic Sans MS" panose="030F0702030302020204" pitchFamily="66" charset="0"/>
              </a:rPr>
              <a:t> 1, 2, 3, 4, 6, 5, 7, 8, 9, 10 </a:t>
            </a:r>
            <a:endParaRPr lang="en-US" sz="2400" dirty="0">
              <a:latin typeface="Comic Sans MS" panose="030F0702030302020204" pitchFamily="66" charset="0"/>
            </a:endParaRPr>
          </a:p>
          <a:p>
            <a:r>
              <a:rPr lang="en-US" sz="3200" dirty="0">
                <a:latin typeface="Comic Sans MS" panose="030F0702030302020204" pitchFamily="66" charset="0"/>
              </a:rPr>
              <a:t>• Explaining how we know something or how we worked it out .</a:t>
            </a:r>
            <a:endParaRPr lang="en-US" sz="2400" dirty="0">
              <a:latin typeface="Comic Sans MS" panose="030F0702030302020204" pitchFamily="66" charset="0"/>
              <a:cs typeface="Calibri"/>
            </a:endParaRPr>
          </a:p>
          <a:p>
            <a:endParaRPr lang="en-US" sz="2800" dirty="0">
              <a:cs typeface="Calibri"/>
            </a:endParaRPr>
          </a:p>
          <a:p>
            <a:r>
              <a:rPr lang="en-US" sz="2800" dirty="0">
                <a:highlight>
                  <a:srgbClr val="FFFF00"/>
                </a:highlight>
                <a:cs typeface="Calibri"/>
              </a:rPr>
              <a:t> </a:t>
            </a:r>
            <a:endParaRPr lang="en-US" sz="2800" dirty="0">
              <a:cs typeface="Calibri"/>
            </a:endParaRPr>
          </a:p>
          <a:p>
            <a:endParaRPr lang="en-US" dirty="0"/>
          </a:p>
          <a:p>
            <a:endParaRPr lang="en-US" dirty="0"/>
          </a:p>
          <a:p>
            <a:endParaRPr lang="en-US" dirty="0">
              <a:cs typeface="Calibri"/>
            </a:endParaRPr>
          </a:p>
          <a:p>
            <a:endParaRPr lang="en-US" dirty="0">
              <a:cs typeface="Calibri"/>
            </a:endParaRPr>
          </a:p>
          <a:p>
            <a:endParaRPr lang="en-US" dirty="0">
              <a:cs typeface="Calibri"/>
            </a:endParaRPr>
          </a:p>
        </p:txBody>
      </p:sp>
    </p:spTree>
    <p:extLst>
      <p:ext uri="{BB962C8B-B14F-4D97-AF65-F5344CB8AC3E}">
        <p14:creationId xmlns:p14="http://schemas.microsoft.com/office/powerpoint/2010/main" val="9655650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TotalTime>
  <Words>664</Words>
  <Application>Microsoft Office PowerPoint</Application>
  <PresentationFormat>Widescreen</PresentationFormat>
  <Paragraphs>120</Paragraphs>
  <Slides>15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Calibri Light</vt:lpstr>
      <vt:lpstr>Comic Sans MS</vt:lpstr>
      <vt:lpstr>office theme</vt:lpstr>
      <vt:lpstr>Teaching Maths in EYFS Owls Class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Teaching Maths in EYFS Owls Class</dc:title>
  <dc:creator>Charlotte O'Leary</dc:creator>
  <cp:lastModifiedBy>Emily Woodward</cp:lastModifiedBy>
  <cp:revision>2</cp:revision>
  <dcterms:created xsi:type="dcterms:W3CDTF">2019-10-22T06:54:48Z</dcterms:created>
  <dcterms:modified xsi:type="dcterms:W3CDTF">2019-10-23T11:24:46Z</dcterms:modified>
</cp:coreProperties>
</file>