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401F33-B26D-AAF0-7ADC-87E1B5FE34F2}" v="1178" dt="2025-06-03T08:55:55.117"/>
    <p1510:client id="{36CC0A4B-8085-173D-19D2-3E195D5D1D84}" v="233" dt="2025-06-04T09:42:38.306"/>
    <p1510:client id="{58DB1975-EB92-E492-710C-72DC6F0BDFE4}" v="2" dt="2025-06-04T09:34:19.235"/>
    <p1510:client id="{8A5D9035-E09D-275E-1BE7-CDA26A29E4F7}" v="2" dt="2025-06-03T09:04:48.599"/>
    <p1510:client id="{CA64C2B1-DAB6-E105-6EC9-4C2772951A01}" v="2390" dt="2025-06-04T09:30:54.020"/>
    <p1510:client id="{E27AE499-CFB1-1402-A944-238343A44E45}" v="55" dt="2025-06-04T09:35:50.9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1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22E8A-FA61-4024-A258-BCF9C4F628AF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85CCE-6EA6-4D5C-8867-5B9D4B182F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47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85CCE-6EA6-4D5C-8867-5B9D4B182F8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40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02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70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73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33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83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7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55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0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92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325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7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E370D-2271-4B27-BEEF-CADAAE7204EC}" type="datetimeFigureOut">
              <a:rPr lang="en-GB" smtClean="0"/>
              <a:pPr/>
              <a:t>25/06/2025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022AA-CC99-4BC0-AD17-4258F55789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587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942233"/>
              </p:ext>
            </p:extLst>
          </p:nvPr>
        </p:nvGraphicFramePr>
        <p:xfrm>
          <a:off x="182880" y="790112"/>
          <a:ext cx="9527176" cy="592579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503571">
                  <a:extLst>
                    <a:ext uri="{9D8B030D-6E8A-4147-A177-3AD203B41FA5}">
                      <a16:colId xmlns:a16="http://schemas.microsoft.com/office/drawing/2014/main" val="38615213"/>
                    </a:ext>
                  </a:extLst>
                </a:gridCol>
                <a:gridCol w="1590399">
                  <a:extLst>
                    <a:ext uri="{9D8B030D-6E8A-4147-A177-3AD203B41FA5}">
                      <a16:colId xmlns:a16="http://schemas.microsoft.com/office/drawing/2014/main" val="112119560"/>
                    </a:ext>
                  </a:extLst>
                </a:gridCol>
                <a:gridCol w="1590399">
                  <a:extLst>
                    <a:ext uri="{9D8B030D-6E8A-4147-A177-3AD203B41FA5}">
                      <a16:colId xmlns:a16="http://schemas.microsoft.com/office/drawing/2014/main" val="430831560"/>
                    </a:ext>
                  </a:extLst>
                </a:gridCol>
                <a:gridCol w="1590399">
                  <a:extLst>
                    <a:ext uri="{9D8B030D-6E8A-4147-A177-3AD203B41FA5}">
                      <a16:colId xmlns:a16="http://schemas.microsoft.com/office/drawing/2014/main" val="1840622045"/>
                    </a:ext>
                  </a:extLst>
                </a:gridCol>
                <a:gridCol w="1590399">
                  <a:extLst>
                    <a:ext uri="{9D8B030D-6E8A-4147-A177-3AD203B41FA5}">
                      <a16:colId xmlns:a16="http://schemas.microsoft.com/office/drawing/2014/main" val="4270528109"/>
                    </a:ext>
                  </a:extLst>
                </a:gridCol>
                <a:gridCol w="1662009">
                  <a:extLst>
                    <a:ext uri="{9D8B030D-6E8A-4147-A177-3AD203B41FA5}">
                      <a16:colId xmlns:a16="http://schemas.microsoft.com/office/drawing/2014/main" val="2114270417"/>
                    </a:ext>
                  </a:extLst>
                </a:gridCol>
              </a:tblGrid>
              <a:tr h="251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Week 1</a:t>
                      </a:r>
                    </a:p>
                  </a:txBody>
                  <a:tcPr marL="41264" marR="4126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Monday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Tuesday 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Wednesday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Thursday 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Friday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411574"/>
                  </a:ext>
                </a:extLst>
              </a:tr>
              <a:tr h="730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1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Sausage and Tomato Risotto</a:t>
                      </a: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Cottage Pie</a:t>
                      </a: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Roast Turkey</a:t>
                      </a: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served with Roast Potatoes and Gravy</a:t>
                      </a:r>
                      <a:endParaRPr lang="en-GB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Chicken Meatballs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served with Pasta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</a:p>
                  </a:txBody>
                  <a:tcPr marL="18028" marR="18028" marT="166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 Fingers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GLUTEN, FISH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served with Chips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893254"/>
                  </a:ext>
                </a:extLst>
              </a:tr>
              <a:tr h="10441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2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Quorn Sausage and Tomato Risotto</a:t>
                      </a: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Quorn Mince Cottage Pie </a:t>
                      </a: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EGG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Cauliflower Cheese served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with Roast Potatoes and Gravy 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400" b="1" dirty="0"/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1" dirty="0"/>
                        <a:t>Cheese and Tomato Pasta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</a:rPr>
                        <a:t>GLUTEN,</a:t>
                      </a:r>
                      <a:r>
                        <a:rPr lang="en-US" sz="1000" b="1" baseline="0" dirty="0">
                          <a:solidFill>
                            <a:srgbClr val="FF0000"/>
                          </a:solidFill>
                        </a:rPr>
                        <a:t> MILK</a:t>
                      </a:r>
                      <a:endParaRPr lang="en-US" sz="1000" b="1" dirty="0">
                        <a:solidFill>
                          <a:srgbClr val="FF0000"/>
                        </a:solidFill>
                      </a:endParaRPr>
                    </a:p>
                  </a:txBody>
                  <a:tcPr marL="18028" marR="18028" marT="166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Vegetable Fingers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GLUTEN, CELERY</a:t>
                      </a:r>
                    </a:p>
                    <a:p>
                      <a:pPr marL="0" marR="0" lvl="0" indent="0" algn="ctr" defTabSz="6857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served with Chips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504088"/>
                  </a:ext>
                </a:extLst>
              </a:tr>
              <a:tr h="11634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3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Jacket Potato</a:t>
                      </a:r>
                      <a:endParaRPr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Choice of Cheese 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MILK</a:t>
                      </a: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 </a:t>
                      </a: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Beans and Tuna 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FISH </a:t>
                      </a:r>
                      <a:endParaRPr kumimoji="0" lang="en-GB" dirty="0"/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Jacket Potato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Choice of Cheese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Beans and Tuna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 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GB" sz="1400" b="1" i="0" u="none" strike="noStrike" baseline="0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Tuna and Sweetcorn Baguette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00" b="1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GLUTEN, FISH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GB" sz="1400" b="0" i="0" u="none" strike="noStrike" baseline="0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800" b="1" i="0" baseline="0" dirty="0">
                        <a:solidFill>
                          <a:schemeClr val="tx1"/>
                        </a:solidFill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81717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Jacket Potato</a:t>
                      </a:r>
                      <a:endParaRPr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Choice of Cheese 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MILK</a:t>
                      </a: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 </a:t>
                      </a: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Beans and Tuna 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FISH </a:t>
                      </a:r>
                      <a:endParaRPr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Cheese Baguette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00" b="1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GLUTEN, MILK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GB" sz="1400" b="0" i="0" u="none" strike="noStrike" baseline="0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endParaRPr lang="en-US" sz="800" b="1" i="0" u="none" strike="noStrike" baseline="0" noProof="0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361256"/>
                  </a:ext>
                </a:extLst>
              </a:tr>
              <a:tr h="691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Vegetables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Carrots</a:t>
                      </a: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>
                        <a:solidFill>
                          <a:schemeClr val="bg1"/>
                        </a:solidFill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Seasonal Vegetables</a:t>
                      </a:r>
                      <a:endParaRPr lang="en-GB" sz="1000" b="1" i="0">
                        <a:solidFill>
                          <a:srgbClr val="181717"/>
                        </a:solidFill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Peas</a:t>
                      </a: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81717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Baked Beans</a:t>
                      </a:r>
                    </a:p>
                  </a:txBody>
                  <a:tcPr marL="41264" marR="4126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89596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Salad Bar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Couscous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Pasta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Coleslaw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EGG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Potato Salad, Tomatoes, Cucumber, Pepper Sticks, </a:t>
                      </a:r>
                      <a:r>
                        <a:rPr kumimoji="0" lang="en-GB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Houmous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SESAME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Carrot Batons, Beetroot &amp; Fresh Bread. Different Options Daily</a:t>
                      </a:r>
                      <a:r>
                        <a:rPr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354041"/>
                  </a:ext>
                </a:extLst>
              </a:tr>
              <a:tr h="6637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Main Dessert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Whole Fruit and 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Cake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GLUTEN, EGG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  <a:cs typeface="Tahoma"/>
                        </a:rPr>
                        <a:t>Mini Doughnuts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GLUTEN,</a:t>
                      </a:r>
                      <a:r>
                        <a:rPr lang="en-GB" sz="1000" b="1" i="0" baseline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 MILK</a:t>
                      </a:r>
                      <a:endParaRPr lang="en-GB" sz="1000" b="1" i="0" dirty="0">
                        <a:solidFill>
                          <a:srgbClr val="FF0000"/>
                        </a:solidFill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Fruit Flapjack</a:t>
                      </a:r>
                      <a:endParaRPr lang="en-US" sz="1200" b="0" i="0" u="none" strike="noStrike" baseline="0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GLUTEN, SULPHITES</a:t>
                      </a:r>
                      <a:endParaRPr lang="en-GB" sz="1000" dirty="0"/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dirty="0">
                          <a:latin typeface="+mn-lt"/>
                          <a:ea typeface="Tahoma"/>
                          <a:cs typeface="Tahoma"/>
                        </a:rPr>
                        <a:t>Beetroot Chocolate Brownie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1" i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GLUTEN,</a:t>
                      </a:r>
                      <a:r>
                        <a:rPr lang="en-GB" sz="1000" b="1" i="0" baseline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 EGGS</a:t>
                      </a:r>
                      <a:endParaRPr lang="en-GB" sz="1000" b="1" i="0" dirty="0">
                        <a:solidFill>
                          <a:srgbClr val="FF0000"/>
                        </a:solidFill>
                        <a:latin typeface="+mn-lt"/>
                        <a:ea typeface="Tahoma"/>
                        <a:cs typeface="Tahoma"/>
                      </a:endParaRPr>
                    </a:p>
                    <a:p>
                      <a:pPr lvl="0" algn="ctr">
                        <a:buNone/>
                      </a:pPr>
                      <a:endParaRPr lang="en-GB" sz="1050" b="1" i="0" dirty="0">
                        <a:solidFill>
                          <a:srgbClr val="FF0000"/>
                        </a:solidFill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377142"/>
                  </a:ext>
                </a:extLst>
              </a:tr>
              <a:tr h="914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2</a:t>
                      </a:r>
                      <a:r>
                        <a:rPr kumimoji="0" lang="en-GB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nd</a:t>
                      </a: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 Dessert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Individual 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algn="ctr"/>
                      <a:endParaRPr lang="en-GB" sz="1000" b="0" i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509634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9733" y="1"/>
            <a:ext cx="3042168" cy="4793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8704" y="-93633"/>
            <a:ext cx="6128908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/>
              <a:t>Menu</a:t>
            </a:r>
            <a:r>
              <a:rPr lang="en-GB" sz="2000" b="1" dirty="0"/>
              <a:t> </a:t>
            </a:r>
            <a:endParaRPr lang="en-GB" sz="1200" dirty="0"/>
          </a:p>
          <a:p>
            <a:r>
              <a:rPr lang="en-GB" sz="1400" b="1" dirty="0"/>
              <a:t>W/C  1</a:t>
            </a:r>
            <a:r>
              <a:rPr lang="en-GB" sz="1400" b="1" baseline="30000" dirty="0"/>
              <a:t>st</a:t>
            </a:r>
            <a:r>
              <a:rPr lang="en-GB" sz="1400" b="1" dirty="0"/>
              <a:t> September, 22</a:t>
            </a:r>
            <a:r>
              <a:rPr lang="en-GB" sz="1400" b="1" baseline="30000" dirty="0"/>
              <a:t>nd</a:t>
            </a:r>
            <a:r>
              <a:rPr lang="en-GB" sz="1400" b="1" dirty="0"/>
              <a:t> September, 13</a:t>
            </a:r>
            <a:r>
              <a:rPr lang="en-GB" sz="1400" b="1" baseline="30000" dirty="0"/>
              <a:t>th</a:t>
            </a:r>
            <a:r>
              <a:rPr lang="en-GB" sz="1400" b="1" dirty="0"/>
              <a:t> October, 10</a:t>
            </a:r>
            <a:r>
              <a:rPr lang="en-GB" sz="1400" b="1" baseline="30000" dirty="0"/>
              <a:t>th</a:t>
            </a:r>
            <a:r>
              <a:rPr lang="en-GB" sz="1400" b="1" dirty="0"/>
              <a:t> November, 1</a:t>
            </a:r>
            <a:r>
              <a:rPr lang="en-GB" sz="1400" b="1" baseline="30000" dirty="0"/>
              <a:t>st</a:t>
            </a:r>
            <a:r>
              <a:rPr lang="en-GB" sz="1400" b="1" dirty="0"/>
              <a:t> December</a:t>
            </a:r>
            <a:endParaRPr lang="en-GB" sz="1400" b="1" baseline="30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429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232104"/>
              </p:ext>
            </p:extLst>
          </p:nvPr>
        </p:nvGraphicFramePr>
        <p:xfrm>
          <a:off x="248192" y="1145177"/>
          <a:ext cx="9330337" cy="5580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31">
                  <a:extLst>
                    <a:ext uri="{9D8B030D-6E8A-4147-A177-3AD203B41FA5}">
                      <a16:colId xmlns:a16="http://schemas.microsoft.com/office/drawing/2014/main" val="38615213"/>
                    </a:ext>
                  </a:extLst>
                </a:gridCol>
                <a:gridCol w="1619560">
                  <a:extLst>
                    <a:ext uri="{9D8B030D-6E8A-4147-A177-3AD203B41FA5}">
                      <a16:colId xmlns:a16="http://schemas.microsoft.com/office/drawing/2014/main" val="112119560"/>
                    </a:ext>
                  </a:extLst>
                </a:gridCol>
                <a:gridCol w="1500539">
                  <a:extLst>
                    <a:ext uri="{9D8B030D-6E8A-4147-A177-3AD203B41FA5}">
                      <a16:colId xmlns:a16="http://schemas.microsoft.com/office/drawing/2014/main" val="430831560"/>
                    </a:ext>
                  </a:extLst>
                </a:gridCol>
                <a:gridCol w="1569336">
                  <a:extLst>
                    <a:ext uri="{9D8B030D-6E8A-4147-A177-3AD203B41FA5}">
                      <a16:colId xmlns:a16="http://schemas.microsoft.com/office/drawing/2014/main" val="1840622045"/>
                    </a:ext>
                  </a:extLst>
                </a:gridCol>
                <a:gridCol w="1633521">
                  <a:extLst>
                    <a:ext uri="{9D8B030D-6E8A-4147-A177-3AD203B41FA5}">
                      <a16:colId xmlns:a16="http://schemas.microsoft.com/office/drawing/2014/main" val="4270528109"/>
                    </a:ext>
                  </a:extLst>
                </a:gridCol>
                <a:gridCol w="1505150">
                  <a:extLst>
                    <a:ext uri="{9D8B030D-6E8A-4147-A177-3AD203B41FA5}">
                      <a16:colId xmlns:a16="http://schemas.microsoft.com/office/drawing/2014/main" val="2114270417"/>
                    </a:ext>
                  </a:extLst>
                </a:gridCol>
              </a:tblGrid>
              <a:tr h="338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Week 2</a:t>
                      </a:r>
                    </a:p>
                  </a:txBody>
                  <a:tcPr marL="41264" marR="4126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Monday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Tuesday 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Wednesday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Thursday 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Friday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411574"/>
                  </a:ext>
                </a:extLst>
              </a:tr>
              <a:tr h="6517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Turkey Korma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Cheese and Ham Quiche served with Potatoes </a:t>
                      </a: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GLUTEN, EGG, MILK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Roast Gammon</a:t>
                      </a:r>
                      <a:r>
                        <a:rPr lang="en-GB" sz="1400" b="1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served with Roast Potatoes and Gravy</a:t>
                      </a:r>
                      <a:endParaRPr lang="en-GB" sz="1400" b="1" i="0" u="none" strike="noStrike">
                        <a:solidFill>
                          <a:schemeClr val="tx1"/>
                        </a:solidFill>
                        <a:effectLst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Tomato and Basil Pasta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</a:p>
                  </a:txBody>
                  <a:tcPr marL="18028" marR="18028" marT="166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Fillet of Fish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 ,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with Wedges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893254"/>
                  </a:ext>
                </a:extLst>
              </a:tr>
              <a:tr h="7009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2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Cheese Baguette served with Vegetable Sticks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GLUTEN, MILK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Cheese and Tomato Quiche served with Potatoes </a:t>
                      </a:r>
                      <a:r>
                        <a:rPr lang="en-GB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GLUTEN, EGG, MILK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Cauliflower and Broccoli Cheese</a:t>
                      </a:r>
                      <a:endParaRPr lang="en-US"/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served with Roast Potatoes and Gravy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1" dirty="0"/>
                        <a:t>Cheesy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Pasta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</a:rPr>
                        <a:t>GLUTEN,</a:t>
                      </a:r>
                      <a:r>
                        <a:rPr lang="en-US" sz="1000" b="1" baseline="0" dirty="0">
                          <a:solidFill>
                            <a:srgbClr val="FF0000"/>
                          </a:solidFill>
                        </a:rPr>
                        <a:t> MILK</a:t>
                      </a:r>
                      <a:endParaRPr lang="en-US" sz="1000" b="1" dirty="0">
                        <a:solidFill>
                          <a:srgbClr val="FF0000"/>
                        </a:solidFill>
                      </a:endParaRPr>
                    </a:p>
                  </a:txBody>
                  <a:tcPr marL="18028" marR="18028" marT="166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Vegetable Burger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with Wedges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504088"/>
                  </a:ext>
                </a:extLst>
              </a:tr>
              <a:tr h="956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Jacket Potato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Choice of Cheese </a:t>
                      </a:r>
                      <a:r>
                        <a:rPr kumimoji="0"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Beans and Tuna </a:t>
                      </a:r>
                      <a:r>
                        <a:rPr kumimoji="0"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 </a:t>
                      </a:r>
                      <a:endParaRPr kumimoji="0" lang="en-GB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Jacket Potato</a:t>
                      </a:r>
                      <a:endParaRPr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Choice of Cheese</a:t>
                      </a: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 </a:t>
                      </a:r>
                      <a:r>
                        <a:rPr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MILK</a:t>
                      </a: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 </a:t>
                      </a: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Beans and Tuna</a:t>
                      </a: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 </a:t>
                      </a:r>
                      <a:r>
                        <a:rPr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FISH </a:t>
                      </a:r>
                      <a:endParaRPr kumimoji="0" lang="en-GB">
                        <a:solidFill>
                          <a:srgbClr val="FF0000"/>
                        </a:solidFill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baseline="0" noProof="0">
                          <a:solidFill>
                            <a:schemeClr val="tx1"/>
                          </a:solidFill>
                          <a:latin typeface="Calibri"/>
                        </a:rPr>
                        <a:t>Jacket Potato</a:t>
                      </a:r>
                      <a:endParaRPr lang="en-US" sz="1400" b="0" i="0" u="none" strike="noStrike" baseline="0" noProof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baseline="0" noProof="0">
                          <a:solidFill>
                            <a:schemeClr val="tx1"/>
                          </a:solidFill>
                          <a:latin typeface="Calibri"/>
                        </a:rPr>
                        <a:t>Choice of Cheese</a:t>
                      </a:r>
                      <a:r>
                        <a:rPr lang="en-GB" sz="14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  <a:r>
                        <a:rPr lang="en-GB" sz="8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MILK</a:t>
                      </a:r>
                      <a:r>
                        <a:rPr lang="en-GB" sz="14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  <a:r>
                        <a:rPr lang="en-GB" sz="1400" b="1" i="0" u="none" strike="noStrike" baseline="0" noProof="0">
                          <a:solidFill>
                            <a:schemeClr val="tx1"/>
                          </a:solidFill>
                          <a:latin typeface="Calibri"/>
                        </a:rPr>
                        <a:t>Beans and Tuna </a:t>
                      </a:r>
                      <a:r>
                        <a:rPr lang="en-GB" sz="8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FISH 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Jacket Potato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Choice of Cheese </a:t>
                      </a:r>
                      <a:r>
                        <a:rPr kumimoji="0"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Beans and Tuna </a:t>
                      </a:r>
                      <a:r>
                        <a:rPr kumimoji="0"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 </a:t>
                      </a:r>
                      <a:endParaRPr kumimoji="0" lang="en-GB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baseline="0" noProof="0">
                          <a:solidFill>
                            <a:schemeClr val="tx1"/>
                          </a:solidFill>
                          <a:latin typeface="Calibri"/>
                        </a:rPr>
                        <a:t>Jacket Potato</a:t>
                      </a:r>
                      <a:endParaRPr lang="en-US" sz="1400" b="0" i="0" u="none" strike="noStrike" baseline="0" noProof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baseline="0" noProof="0">
                          <a:solidFill>
                            <a:schemeClr val="tx1"/>
                          </a:solidFill>
                          <a:latin typeface="Calibri"/>
                        </a:rPr>
                        <a:t>Choice of Cheese</a:t>
                      </a:r>
                      <a:r>
                        <a:rPr lang="en-GB" sz="14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  <a:r>
                        <a:rPr lang="en-GB" sz="8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MILK</a:t>
                      </a:r>
                      <a:r>
                        <a:rPr lang="en-GB" sz="1400" b="1" i="0" u="none" strike="noStrike" baseline="0" noProof="0">
                          <a:solidFill>
                            <a:schemeClr val="tx1"/>
                          </a:solidFill>
                          <a:latin typeface="Calibri"/>
                        </a:rPr>
                        <a:t> Beans and Tuna</a:t>
                      </a:r>
                      <a:r>
                        <a:rPr lang="en-GB" sz="14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  <a:r>
                        <a:rPr lang="en-GB" sz="800" b="1" i="0" u="none" strike="noStrike" baseline="0" noProof="0">
                          <a:solidFill>
                            <a:srgbClr val="FF0000"/>
                          </a:solidFill>
                          <a:latin typeface="Calibri"/>
                        </a:rPr>
                        <a:t>FISH</a:t>
                      </a:r>
                      <a:r>
                        <a:rPr lang="en-GB" sz="800" b="1" i="0" u="none" strike="noStrike" baseline="0" noProof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361256"/>
                  </a:ext>
                </a:extLst>
              </a:tr>
              <a:tr h="678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Vegetables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  <a:ea typeface="Tahoma"/>
                          <a:cs typeface="Tahoma"/>
                        </a:rPr>
                        <a:t>Vegetable Rice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Spaghetti Hoops </a:t>
                      </a: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Seasonal Vegetables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Peas</a:t>
                      </a: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81717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81717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1717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Baked Beans</a:t>
                      </a: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89596"/>
                  </a:ext>
                </a:extLst>
              </a:tr>
              <a:tr h="5462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Salad Bar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Couscous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Pasta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Coleslaw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EGG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Potato Salad, Tomatoes, Cucumber, Pepper Sticks, </a:t>
                      </a:r>
                      <a:r>
                        <a:rPr kumimoji="0" lang="en-GB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Houmous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SESAME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Carrot Batons, Beetroot &amp; Fresh Bread. Different Options Daily</a:t>
                      </a:r>
                      <a:r>
                        <a:rPr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354041"/>
                  </a:ext>
                </a:extLst>
              </a:tr>
              <a:tr h="5626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Main Dessert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Whole Fruit and 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Chocolate Sponge </a:t>
                      </a: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 and Custard</a:t>
                      </a:r>
                      <a:r>
                        <a:rPr lang="en-GB" sz="12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baseline="0" dirty="0">
                          <a:solidFill>
                            <a:schemeClr val="tx1"/>
                          </a:solidFill>
                          <a:latin typeface="+mn-lt"/>
                          <a:ea typeface="Tahoma"/>
                          <a:cs typeface="Tahoma"/>
                        </a:rPr>
                        <a:t>Fruit Jelly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baseline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CONTAINS GELLATINE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  <a:cs typeface="Tahoma"/>
                        </a:rPr>
                        <a:t>Oat Cookie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1" i="0" baseline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Iced Sponge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00" b="1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GLUTEN,</a:t>
                      </a:r>
                      <a:r>
                        <a:rPr lang="en-GB" sz="1000" b="1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 EGGS</a:t>
                      </a:r>
                      <a:endParaRPr lang="en-GB" sz="1000" b="1" i="0" u="none" strike="noStrike" noProof="0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377142"/>
                  </a:ext>
                </a:extLst>
              </a:tr>
              <a:tr h="4556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2</a:t>
                      </a:r>
                      <a:r>
                        <a:rPr kumimoji="0" lang="en-GB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nd</a:t>
                      </a: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 Dessert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Individual 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algn="ctr"/>
                      <a:endParaRPr lang="en-GB" sz="1000" b="0" i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509634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6366" y="133094"/>
            <a:ext cx="3042168" cy="7071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flipH="1">
            <a:off x="248191" y="133094"/>
            <a:ext cx="6173873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/>
              <a:t>Menu </a:t>
            </a:r>
            <a:endParaRPr lang="en-GB" sz="2000" b="1" dirty="0"/>
          </a:p>
          <a:p>
            <a:r>
              <a:rPr lang="en-GB" sz="1400" b="1" dirty="0"/>
              <a:t>W/C  8</a:t>
            </a:r>
            <a:r>
              <a:rPr lang="en-GB" sz="1400" b="1" baseline="30000" dirty="0"/>
              <a:t>th</a:t>
            </a:r>
            <a:r>
              <a:rPr lang="en-GB" sz="1400" b="1" dirty="0"/>
              <a:t> September, 29</a:t>
            </a:r>
            <a:r>
              <a:rPr lang="en-GB" sz="1400" b="1" baseline="30000" dirty="0"/>
              <a:t>th</a:t>
            </a:r>
            <a:r>
              <a:rPr lang="en-GB" sz="1400" b="1" dirty="0"/>
              <a:t> September, 20</a:t>
            </a:r>
            <a:r>
              <a:rPr lang="en-GB" sz="1400" b="1" baseline="30000" dirty="0"/>
              <a:t>th</a:t>
            </a:r>
            <a:r>
              <a:rPr lang="en-GB" sz="1400" b="1" dirty="0"/>
              <a:t> October, 17</a:t>
            </a:r>
            <a:r>
              <a:rPr lang="en-GB" sz="1400" b="1" baseline="30000" dirty="0"/>
              <a:t>th</a:t>
            </a:r>
            <a:r>
              <a:rPr lang="en-GB" sz="1400" b="1" dirty="0"/>
              <a:t> November and 8</a:t>
            </a:r>
            <a:r>
              <a:rPr lang="en-GB" sz="1400" b="1" baseline="30000" dirty="0"/>
              <a:t>th</a:t>
            </a:r>
            <a:r>
              <a:rPr lang="en-GB" sz="1400" b="1" dirty="0"/>
              <a:t> December</a:t>
            </a:r>
            <a:endParaRPr lang="en-GB" sz="1400" b="1" baseline="30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663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914415"/>
              </p:ext>
            </p:extLst>
          </p:nvPr>
        </p:nvGraphicFramePr>
        <p:xfrm>
          <a:off x="268247" y="833305"/>
          <a:ext cx="9377836" cy="572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262">
                  <a:extLst>
                    <a:ext uri="{9D8B030D-6E8A-4147-A177-3AD203B41FA5}">
                      <a16:colId xmlns:a16="http://schemas.microsoft.com/office/drawing/2014/main" val="38615213"/>
                    </a:ext>
                  </a:extLst>
                </a:gridCol>
                <a:gridCol w="1694312">
                  <a:extLst>
                    <a:ext uri="{9D8B030D-6E8A-4147-A177-3AD203B41FA5}">
                      <a16:colId xmlns:a16="http://schemas.microsoft.com/office/drawing/2014/main" val="112119560"/>
                    </a:ext>
                  </a:extLst>
                </a:gridCol>
                <a:gridCol w="1637283">
                  <a:extLst>
                    <a:ext uri="{9D8B030D-6E8A-4147-A177-3AD203B41FA5}">
                      <a16:colId xmlns:a16="http://schemas.microsoft.com/office/drawing/2014/main" val="430831560"/>
                    </a:ext>
                  </a:extLst>
                </a:gridCol>
                <a:gridCol w="1577326">
                  <a:extLst>
                    <a:ext uri="{9D8B030D-6E8A-4147-A177-3AD203B41FA5}">
                      <a16:colId xmlns:a16="http://schemas.microsoft.com/office/drawing/2014/main" val="1840622045"/>
                    </a:ext>
                  </a:extLst>
                </a:gridCol>
                <a:gridCol w="1517046">
                  <a:extLst>
                    <a:ext uri="{9D8B030D-6E8A-4147-A177-3AD203B41FA5}">
                      <a16:colId xmlns:a16="http://schemas.microsoft.com/office/drawing/2014/main" val="4270528109"/>
                    </a:ext>
                  </a:extLst>
                </a:gridCol>
                <a:gridCol w="1637607">
                  <a:extLst>
                    <a:ext uri="{9D8B030D-6E8A-4147-A177-3AD203B41FA5}">
                      <a16:colId xmlns:a16="http://schemas.microsoft.com/office/drawing/2014/main" val="2114270417"/>
                    </a:ext>
                  </a:extLst>
                </a:gridCol>
              </a:tblGrid>
              <a:tr h="2832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Week 3</a:t>
                      </a:r>
                    </a:p>
                  </a:txBody>
                  <a:tcPr marL="41264" marR="4126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Monday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Tuesday</a:t>
                      </a:r>
                      <a:r>
                        <a:rPr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 </a:t>
                      </a:r>
                      <a:endParaRPr kumimoji="0" lang="en-GB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Wednesday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Thursday</a:t>
                      </a:r>
                      <a:r>
                        <a:rPr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 </a:t>
                      </a:r>
                      <a:endParaRPr kumimoji="0" lang="en-GB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Friday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411574"/>
                  </a:ext>
                </a:extLst>
              </a:tr>
              <a:tr h="10649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Sausages served with Potatoes and Gravy</a:t>
                      </a: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GLUTEN, SULPHITES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Chinese Pork Curry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MUSTARD, GLUTEN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Roast</a:t>
                      </a: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Chicken served with Roast Potatoes and Gravy</a:t>
                      </a:r>
                      <a:endParaRPr lang="en-GB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Spaghetti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 GLUTEN  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                           </a:t>
                      </a: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Bolognaise                         </a:t>
                      </a: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 Fingers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GLUTEN,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and Fries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893254"/>
                  </a:ext>
                </a:extLst>
              </a:tr>
              <a:tr h="9289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Quorn Sausages served with Potatoes and Gravy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Cheese Baguette served with Vegetable sticks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GLUTEN,</a:t>
                      </a: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MILK</a:t>
                      </a:r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Quorn Chicken </a:t>
                      </a:r>
                      <a:r>
                        <a:rPr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served with Roast Potatoes and Gravy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i="0" u="none" strike="noStrike" baseline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i="0" u="none" strike="noStrike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Quorn Mince </a:t>
                      </a: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EGG, GLUTEN </a:t>
                      </a:r>
                      <a:r>
                        <a:rPr lang="en-GB" sz="800" b="1" i="0" u="none" strike="noStrike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1400" b="1" i="0" u="none" strike="noStrike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Bolognaise </a:t>
                      </a:r>
                    </a:p>
                  </a:txBody>
                  <a:tcPr marL="18028" marR="18028" marT="1664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Vegetable Fingers </a:t>
                      </a: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and Fries</a:t>
                      </a:r>
                    </a:p>
                  </a:txBody>
                  <a:tcPr marL="18028" marR="18028" marT="1664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504088"/>
                  </a:ext>
                </a:extLst>
              </a:tr>
              <a:tr h="1042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Option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Jacket Potato</a:t>
                      </a:r>
                    </a:p>
                    <a:p>
                      <a:pPr marL="0" marR="0" lvl="0" indent="0" algn="ctr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Choice of Cheese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Beans and Tuna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Jacket Potato</a:t>
                      </a:r>
                    </a:p>
                    <a:p>
                      <a:pPr marL="0" marR="0" lvl="0" indent="0" algn="ctr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Choice of Cheese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Beans and Tuna</a:t>
                      </a: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FISH</a:t>
                      </a:r>
                      <a:r>
                        <a:rPr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Cauliflower Cheese served with Roast Potatoes and Gravy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200" b="1" i="0" dirty="0">
                        <a:solidFill>
                          <a:schemeClr val="tx1"/>
                        </a:solidFill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Jacket Potato</a:t>
                      </a:r>
                      <a:endParaRPr 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Choice of Cheese</a:t>
                      </a: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 </a:t>
                      </a:r>
                      <a:r>
                        <a:rPr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MILK</a:t>
                      </a: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 </a:t>
                      </a:r>
                      <a:r>
                        <a:rPr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Beans and Tuna </a:t>
                      </a:r>
                      <a:r>
                        <a:rPr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FISH</a:t>
                      </a:r>
                      <a:r>
                        <a:rPr lang="en-GB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 </a:t>
                      </a:r>
                      <a:endParaRPr lang="en-GB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400" b="1" i="0" u="none" strike="noStrike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Egg Mayo Baguette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00" b="1" i="0" u="none" strike="noStrike" baseline="0" noProof="0" dirty="0">
                          <a:solidFill>
                            <a:srgbClr val="FF0000"/>
                          </a:solidFill>
                          <a:latin typeface="Calibri"/>
                        </a:rPr>
                        <a:t>GLUTEN, EGG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361256"/>
                  </a:ext>
                </a:extLst>
              </a:tr>
              <a:tr h="625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Vegetables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  <a:ea typeface="Tahoma"/>
                          <a:cs typeface="Tahoma"/>
                        </a:rPr>
                        <a:t>Peas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Vegetable Rice</a:t>
                      </a:r>
                    </a:p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>
                        <a:solidFill>
                          <a:schemeClr val="bg1"/>
                        </a:solidFill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Seasonal Vegetables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  <a:ea typeface="Tahoma"/>
                          <a:cs typeface="Tahoma"/>
                        </a:rPr>
                        <a:t>Green Beans</a:t>
                      </a:r>
                      <a:endParaRPr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Baked Beans</a:t>
                      </a:r>
                    </a:p>
                  </a:txBody>
                  <a:tcPr marL="41264" marR="4126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89596"/>
                  </a:ext>
                </a:extLst>
              </a:tr>
              <a:tr h="469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Salad Bar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Couscous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Pasta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Coleslaw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EGG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Potato Salad, Tomatoes, Cucumber, Pepper Sticks, </a:t>
                      </a:r>
                      <a:r>
                        <a:rPr kumimoji="0" lang="en-GB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Houmous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SESAME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, Carrot Batons, Beetroot &amp; Fresh Bread. Different Options Daily</a:t>
                      </a:r>
                      <a:r>
                        <a:rPr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endParaRPr kumimoji="0" lang="en-GB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354041"/>
                  </a:ext>
                </a:extLst>
              </a:tr>
              <a:tr h="8442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Main Dessert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Whole Fruit and 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Old School Jam Sponge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GLUTEN, EGGS, SULPHITES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Frozen Toffee Yoghurt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dirty="0">
                          <a:solidFill>
                            <a:schemeClr val="tx1"/>
                          </a:solidFill>
                          <a:latin typeface="+mn-lt"/>
                          <a:ea typeface="Tahoma"/>
                          <a:cs typeface="Tahoma"/>
                        </a:rPr>
                        <a:t>Cherry and Coconut Cake</a:t>
                      </a:r>
                      <a:endParaRPr lang="en-GB" dirty="0"/>
                    </a:p>
                    <a:p>
                      <a:pPr lvl="0" algn="ctr">
                        <a:buNone/>
                      </a:pPr>
                      <a:r>
                        <a:rPr lang="en-GB" sz="1000" b="1" i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GLUTEN</a:t>
                      </a:r>
                      <a:r>
                        <a:rPr lang="en-GB" sz="1000" b="1" i="0" baseline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, SULPHITES AND EGG</a:t>
                      </a:r>
                      <a:endParaRPr lang="en-GB" sz="1000" b="1" i="0" dirty="0">
                        <a:solidFill>
                          <a:schemeClr val="tx1"/>
                        </a:solidFill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dirty="0">
                          <a:latin typeface="+mn-lt"/>
                          <a:ea typeface="Tahoma"/>
                          <a:cs typeface="Tahoma"/>
                        </a:rPr>
                        <a:t>Instant Whip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1" i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377142"/>
                  </a:ext>
                </a:extLst>
              </a:tr>
              <a:tr h="453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2</a:t>
                      </a:r>
                      <a:r>
                        <a:rPr kumimoji="0" lang="en-GB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nd</a:t>
                      </a:r>
                      <a:r>
                        <a:rPr kumimoji="0" lang="en-GB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/>
                          <a:ea typeface="Tahoma"/>
                          <a:cs typeface="Tahoma"/>
                        </a:rPr>
                        <a:t> Dessert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Individual 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</a:t>
                      </a:r>
                      <a:r>
                        <a:rPr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dirty="0">
                          <a:latin typeface="+mn-lt"/>
                          <a:ea typeface="Tahoma"/>
                          <a:cs typeface="Tahoma"/>
                        </a:rPr>
                        <a:t>Fruit</a:t>
                      </a:r>
                      <a:r>
                        <a:rPr lang="en-GB" sz="1200" b="1" i="0" baseline="0" dirty="0">
                          <a:latin typeface="+mn-lt"/>
                          <a:ea typeface="Tahoma"/>
                          <a:cs typeface="Tahoma"/>
                        </a:rPr>
                        <a:t> Salad &amp; </a:t>
                      </a:r>
                      <a:endParaRPr lang="en-GB" sz="1200" b="1" i="0" baseline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baseline="0" dirty="0">
                          <a:latin typeface="+mn-lt"/>
                          <a:ea typeface="Tahoma"/>
                          <a:cs typeface="Tahoma"/>
                        </a:rPr>
                        <a:t>Yoghurt</a:t>
                      </a:r>
                      <a:r>
                        <a:rPr lang="en-GB" sz="1000" b="1" i="0" baseline="0" dirty="0">
                          <a:latin typeface="+mn-lt"/>
                          <a:ea typeface="Tahoma"/>
                          <a:cs typeface="Tahoma"/>
                        </a:rPr>
                        <a:t> </a:t>
                      </a:r>
                      <a:r>
                        <a:rPr lang="en-GB" sz="1000" b="1" i="0" baseline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  <a:endParaRPr lang="en-GB" sz="1000" b="1" i="0" dirty="0">
                        <a:solidFill>
                          <a:srgbClr val="FF0000"/>
                        </a:solidFill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Fruit Salad &amp;</a:t>
                      </a:r>
                      <a:r>
                        <a:rPr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 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dirty="0">
                          <a:latin typeface="+mn-lt"/>
                          <a:ea typeface="Tahoma"/>
                          <a:cs typeface="Tahoma"/>
                        </a:rPr>
                        <a:t>Fruit</a:t>
                      </a:r>
                      <a:r>
                        <a:rPr lang="en-GB" sz="1200" b="1" i="0" baseline="0" dirty="0">
                          <a:latin typeface="+mn-lt"/>
                          <a:ea typeface="Tahoma"/>
                          <a:cs typeface="Tahoma"/>
                        </a:rPr>
                        <a:t> Salad &amp; </a:t>
                      </a:r>
                      <a:endParaRPr lang="en-GB" sz="1200" b="1" i="0" baseline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200" b="1" i="0" baseline="0" dirty="0">
                          <a:latin typeface="+mn-lt"/>
                          <a:ea typeface="Tahoma"/>
                          <a:cs typeface="Tahoma"/>
                        </a:rPr>
                        <a:t>Yoghurt </a:t>
                      </a:r>
                      <a:r>
                        <a:rPr lang="en-GB" sz="1000" b="1" i="0" baseline="0" dirty="0">
                          <a:solidFill>
                            <a:srgbClr val="FF0000"/>
                          </a:solidFill>
                          <a:latin typeface="+mn-lt"/>
                          <a:ea typeface="Tahoma"/>
                          <a:cs typeface="Tahoma"/>
                        </a:rPr>
                        <a:t>MILK</a:t>
                      </a:r>
                      <a:endParaRPr lang="en-GB" sz="1000" b="1" i="0" dirty="0">
                        <a:solidFill>
                          <a:srgbClr val="FF0000"/>
                        </a:solidFill>
                        <a:latin typeface="+mn-lt"/>
                        <a:ea typeface="Tahoma"/>
                        <a:cs typeface="Tahoma"/>
                      </a:endParaRPr>
                    </a:p>
                  </a:txBody>
                  <a:tcPr marL="41264" marR="4126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509634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428" y="148416"/>
            <a:ext cx="3042168" cy="5388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5742" y="79457"/>
            <a:ext cx="628062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Menu</a:t>
            </a:r>
          </a:p>
          <a:p>
            <a:r>
              <a:rPr lang="en-GB" sz="1400" b="1" dirty="0"/>
              <a:t>W/C   15</a:t>
            </a:r>
            <a:r>
              <a:rPr lang="en-GB" sz="1400" b="1" baseline="30000" dirty="0"/>
              <a:t>TH</a:t>
            </a:r>
            <a:r>
              <a:rPr lang="en-GB" sz="1400" b="1" dirty="0"/>
              <a:t> September, 6</a:t>
            </a:r>
            <a:r>
              <a:rPr lang="en-GB" sz="1400" b="1" baseline="30000" dirty="0"/>
              <a:t>th</a:t>
            </a:r>
            <a:r>
              <a:rPr lang="en-GB" sz="1400" b="1" dirty="0"/>
              <a:t> October, 3</a:t>
            </a:r>
            <a:r>
              <a:rPr lang="en-GB" sz="1400" b="1" baseline="30000" dirty="0"/>
              <a:t>rd</a:t>
            </a:r>
            <a:r>
              <a:rPr lang="en-GB" sz="1400" b="1" dirty="0"/>
              <a:t> November, 24</a:t>
            </a:r>
            <a:r>
              <a:rPr lang="en-GB" sz="1400" b="1" baseline="30000" dirty="0"/>
              <a:t>th</a:t>
            </a:r>
            <a:r>
              <a:rPr lang="en-GB" sz="1400" b="1" dirty="0"/>
              <a:t> November, 15</a:t>
            </a:r>
            <a:r>
              <a:rPr lang="en-GB" sz="1400" b="1" baseline="30000" dirty="0"/>
              <a:t>th</a:t>
            </a:r>
            <a:r>
              <a:rPr lang="en-GB" sz="1400" b="1" dirty="0"/>
              <a:t> December </a:t>
            </a:r>
          </a:p>
        </p:txBody>
      </p:sp>
    </p:spTree>
    <p:extLst>
      <p:ext uri="{BB962C8B-B14F-4D97-AF65-F5344CB8AC3E}">
        <p14:creationId xmlns:p14="http://schemas.microsoft.com/office/powerpoint/2010/main" val="81616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741</Words>
  <Application>Microsoft Office PowerPoint</Application>
  <PresentationFormat>A4 Paper (210x297 mm)</PresentationFormat>
  <Paragraphs>207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Bedwell</dc:creator>
  <cp:lastModifiedBy>Victoria Tompkins</cp:lastModifiedBy>
  <cp:revision>28</cp:revision>
  <cp:lastPrinted>2025-06-25T13:10:03Z</cp:lastPrinted>
  <dcterms:created xsi:type="dcterms:W3CDTF">2020-03-09T12:00:41Z</dcterms:created>
  <dcterms:modified xsi:type="dcterms:W3CDTF">2025-06-25T13:10:35Z</dcterms:modified>
</cp:coreProperties>
</file>